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9"/>
  </p:notesMasterIdLst>
  <p:handoutMasterIdLst>
    <p:handoutMasterId r:id="rId20"/>
  </p:handoutMasterIdLst>
  <p:sldIdLst>
    <p:sldId id="256" r:id="rId5"/>
    <p:sldId id="277" r:id="rId6"/>
    <p:sldId id="261" r:id="rId7"/>
    <p:sldId id="262" r:id="rId8"/>
    <p:sldId id="289" r:id="rId9"/>
    <p:sldId id="264" r:id="rId10"/>
    <p:sldId id="297" r:id="rId11"/>
    <p:sldId id="258" r:id="rId12"/>
    <p:sldId id="296" r:id="rId13"/>
    <p:sldId id="278" r:id="rId14"/>
    <p:sldId id="266" r:id="rId15"/>
    <p:sldId id="268" r:id="rId16"/>
    <p:sldId id="292"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79027" autoAdjust="0"/>
  </p:normalViewPr>
  <p:slideViewPr>
    <p:cSldViewPr snapToGrid="0">
      <p:cViewPr varScale="1">
        <p:scale>
          <a:sx n="88" d="100"/>
          <a:sy n="88" d="100"/>
        </p:scale>
        <p:origin x="1456" y="19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8/15/23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8/15/23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Hello, everyone, my name is Vanchy Li. Today the topic I am going to present is “ the effects of landscape characteristics and climate variables on West Nile Virus infection risk in Massachusetts”. This project is collaborated with my advisor prof. Florencia Sangermano.</a:t>
            </a:r>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328531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2322734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374151"/>
                </a:solidFill>
                <a:latin typeface="Söhne"/>
              </a:rPr>
              <a:t>Speaker’s note: </a:t>
            </a:r>
          </a:p>
          <a:p>
            <a:endParaRPr lang="en-US" sz="1200" dirty="0">
              <a:solidFill>
                <a:srgbClr val="374151"/>
              </a:solidFill>
              <a:latin typeface="Söhne"/>
            </a:endParaRPr>
          </a:p>
          <a:p>
            <a:r>
              <a:rPr lang="en-US" dirty="0"/>
              <a:t>As a result, it is important for the government and organizations to pay more attention to these areas and take some actions to mitigate or cut off the chain of transmission.</a:t>
            </a:r>
            <a:endParaRPr lang="en-US" sz="1200" dirty="0">
              <a:solidFill>
                <a:srgbClr val="374151"/>
              </a:solidFill>
              <a:latin typeface="Söhne"/>
            </a:endParaRP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6856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74151"/>
                </a:solidFill>
                <a:latin typeface="Söhne"/>
              </a:rPr>
              <a:t>Speaker’s Note: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74151"/>
                </a:solidFill>
                <a:latin typeface="Söhne"/>
              </a:rPr>
              <a:t>The West Nile Virus is a pathogen carried primarily by Culex mosquitoes. Its primary hosts are wild birds, but other animals like horses and humans could be incidental hosts as well. Symptoms of WNV infection for a human can range from fever to encephalitis and even cause death. The intensity of transmission and the risk of endemic circulation of WNV depend on the abundance and distribution of infected mosquitoes, ecological conditions, and animal behavior. It is known that the ecological conditions and landscape structure play an important role in mosquito reproduction and activity. Thus, we are interested in finding what kind of landscape and environmental factors would affect the distribution of infected mosquitoes, so that we could gain more information on developing more intact ecosystems that carry fewer infected mosquitoes and help control and mitigate the spread of this disease. </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2335944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74151"/>
                </a:solidFill>
                <a:latin typeface="Söhne"/>
              </a:rPr>
              <a:t>Speaker’s note: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74151"/>
              </a:solidFill>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74151"/>
                </a:solidFill>
                <a:latin typeface="Söhne"/>
              </a:rPr>
              <a:t>Massachusetts is located in the northeastern region of the United States and comprises 351 towns. The map displayed here is the data on the number of infected mosquitoes that were collected at the town level by the Massachusetts Department of Public Health from the years 2014 to 2020. The grey represents no-data. 185 out of 351 towns have data. In this map, the redder means the more number of infected mosquitoes recorded in a town.</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1342515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Speaker’s note:</a:t>
            </a:r>
          </a:p>
          <a:p>
            <a:endParaRPr lang="en-CN" dirty="0"/>
          </a:p>
          <a:p>
            <a:r>
              <a:rPr lang="en-CN" dirty="0"/>
              <a:t>The objecteives of our study is to identify hotspot areas for West Nile Virus infection, and find out the most correlated landscape and climate factors of the hotspot areas. After that, we predict the distribution of west nile virus mosquito numbers arcoss the state at the town level. Finally, we try to conclude what we found to help decision-makers develop a more effective strategy to reduce mosquito population and mitigate the spread of WNV disease in affected area.</a:t>
            </a:r>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47264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374151"/>
                </a:solidFill>
                <a:latin typeface="Söhne"/>
              </a:rPr>
              <a:t>Speaker’s note: </a:t>
            </a:r>
          </a:p>
          <a:p>
            <a:endParaRPr lang="en-US" sz="1200" dirty="0">
              <a:solidFill>
                <a:srgbClr val="374151"/>
              </a:solidFill>
              <a:latin typeface="Söhne"/>
            </a:endParaRPr>
          </a:p>
          <a:p>
            <a:r>
              <a:rPr lang="en-US" sz="1200" dirty="0">
                <a:solidFill>
                  <a:srgbClr val="374151"/>
                </a:solidFill>
                <a:latin typeface="Söhne"/>
              </a:rPr>
              <a:t>For this study, we investigated landscape and climate factors. The landscape factors are derived from landscape metrics at the class and landscape level. The landscape metrics is a quantitative measurement used to analyze the spatial characteristics of different land cover types. For this project, we downloaded and reclassified the 2019 land cover map of Massachusetts from NLCD, the National Land Cover Database, into 9 land cover types, including water, urban areas, forest, grassland, agricultural areas, and wetland. The reclassified land cover map was used to generate landscape factors.</a:t>
            </a:r>
          </a:p>
          <a:p>
            <a:endParaRPr lang="en-US" sz="1200" dirty="0">
              <a:solidFill>
                <a:srgbClr val="374151"/>
              </a:solidFill>
              <a:latin typeface="Söhne"/>
            </a:endParaRPr>
          </a:p>
          <a:p>
            <a:r>
              <a:rPr lang="en-US" sz="1200" dirty="0">
                <a:solidFill>
                  <a:srgbClr val="374151"/>
                </a:solidFill>
                <a:latin typeface="Söhne"/>
              </a:rPr>
              <a:t>The climate factors in our study includes the mean and median values of land surface temperature, precipitation, and NDVI at the town level, and they were extracted during the summertime from 2014 to 2020 by using Google Earth Engine.</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611260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374151"/>
                </a:solidFill>
                <a:latin typeface="Söhne"/>
              </a:rPr>
              <a:t>Speaker’s note:</a:t>
            </a:r>
          </a:p>
          <a:p>
            <a:endParaRPr lang="en-US" sz="1200" dirty="0">
              <a:solidFill>
                <a:srgbClr val="374151"/>
              </a:solidFill>
              <a:latin typeface="Söhne"/>
            </a:endParaRPr>
          </a:p>
          <a:p>
            <a:r>
              <a:rPr lang="en-US" sz="1200" dirty="0">
                <a:solidFill>
                  <a:srgbClr val="374151"/>
                </a:solidFill>
                <a:latin typeface="Söhne"/>
              </a:rPr>
              <a:t>For the methodology, we applied the Random Forest Regression Model to identify the most important features that influence the distribution of infected mosquitoes in Massachusetts. And here is the flowchart of the process. The response variable was the number of infected mosquitos in each town, and 185 / 351 towns have recorded data. The factors included landscape variables from the reclassified land cover map, which are calculated by </a:t>
            </a:r>
            <a:r>
              <a:rPr lang="en-US" sz="1200" dirty="0" err="1">
                <a:solidFill>
                  <a:srgbClr val="374151"/>
                </a:solidFill>
                <a:latin typeface="Söhne"/>
              </a:rPr>
              <a:t>Fragstats</a:t>
            </a:r>
            <a:r>
              <a:rPr lang="en-US" sz="1200" dirty="0">
                <a:solidFill>
                  <a:srgbClr val="374151"/>
                </a:solidFill>
                <a:latin typeface="Söhne"/>
              </a:rPr>
              <a:t> software.  The climate variables include mean and median value of NDVI, LST, and precipitation at each town. Totally, 78 out of 210 variables were selected as factors or predictors after the multicollinearity removement. The Random Forest model was trained using a 70-30 training-testing split and trained 1000 times to identify the top 5 most significant and stable features for predicting infected mosquito cases at the town level. The Root mean square error (RMSE), which measures how much difference between the real value with the predicted value, was used to calculate the accuracy of the model. In addition, the importance variable plot and partial dependence plots were generated to depict the relationship of these 5 topmost factors with the number of infected mosquitoes. The final step is to generate the predicted infected WNV mosquito distribution map for all towns based on the random forest model generated by the 5 most important factors. </a:t>
            </a:r>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129862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374151"/>
                </a:solidFill>
                <a:latin typeface="Söhne"/>
              </a:rPr>
              <a:t>Speaker’s note:</a:t>
            </a:r>
          </a:p>
          <a:p>
            <a:endParaRPr lang="en-US" sz="1200" dirty="0">
              <a:solidFill>
                <a:srgbClr val="374151"/>
              </a:solidFill>
              <a:latin typeface="Söhne"/>
            </a:endParaRPr>
          </a:p>
          <a:p>
            <a:r>
              <a:rPr lang="en-US" sz="1200" dirty="0">
                <a:solidFill>
                  <a:srgbClr val="374151"/>
                </a:solidFill>
                <a:latin typeface="Söhne"/>
              </a:rPr>
              <a:t>Here is the importance variable plot for the top 5 important factors. </a:t>
            </a:r>
            <a:r>
              <a:rPr lang="en-US" sz="1200" dirty="0" err="1">
                <a:solidFill>
                  <a:srgbClr val="374151"/>
                </a:solidFill>
                <a:latin typeface="Söhne"/>
              </a:rPr>
              <a:t>TE_MedUrb</a:t>
            </a:r>
            <a:r>
              <a:rPr lang="en-US" sz="1200" dirty="0">
                <a:solidFill>
                  <a:srgbClr val="374151"/>
                </a:solidFill>
                <a:latin typeface="Söhne"/>
              </a:rPr>
              <a:t> is an absolute measure of the total edge length of the developed medium-intensity areas. </a:t>
            </a:r>
            <a:r>
              <a:rPr lang="en-US" sz="1200" dirty="0" err="1">
                <a:solidFill>
                  <a:srgbClr val="374151"/>
                </a:solidFill>
                <a:latin typeface="Söhne"/>
              </a:rPr>
              <a:t>SD_CI_Grass</a:t>
            </a:r>
            <a:r>
              <a:rPr lang="en-US" sz="1200" dirty="0">
                <a:solidFill>
                  <a:srgbClr val="374151"/>
                </a:solidFill>
                <a:latin typeface="Söhne"/>
              </a:rPr>
              <a:t> describes the variability in the connectivity of grassland patches. AVG_LST measures the mean LST temperature during the summertime from 2014 to 2020, which is obtained from MODIS Terra dataset. MED_NDVI is used to quantify the presence of living green vegetation in each town. </a:t>
            </a:r>
            <a:r>
              <a:rPr lang="en-US" sz="1200" dirty="0" err="1">
                <a:solidFill>
                  <a:srgbClr val="374151"/>
                </a:solidFill>
                <a:latin typeface="Söhne"/>
              </a:rPr>
              <a:t>AVG_PI_HUrb</a:t>
            </a:r>
            <a:r>
              <a:rPr lang="en-US" sz="1200" dirty="0">
                <a:solidFill>
                  <a:srgbClr val="374151"/>
                </a:solidFill>
                <a:latin typeface="Söhne"/>
              </a:rPr>
              <a:t> reflects the proximity of all developed medium-intensity urban area patches. The higher the proximity means the closer or less fragmented the medium-intensity urban patches. In general, the infected mosquito numbers have a positive relationship with the standard deviation of the contiguity index of grassland, land surface temperature, and total edge and proximity index of medium develop urban areas, while it has a negative relationship with the NDVI.</a:t>
            </a:r>
          </a:p>
          <a:p>
            <a:endParaRPr lang="en-US" sz="1200" dirty="0">
              <a:solidFill>
                <a:srgbClr val="374151"/>
              </a:solidFill>
              <a:latin typeface="Söhne"/>
            </a:endParaRPr>
          </a:p>
          <a:p>
            <a:endParaRPr lang="en-US" sz="1200" dirty="0">
              <a:solidFill>
                <a:srgbClr val="374151"/>
              </a:solidFill>
              <a:latin typeface="Söhne"/>
            </a:endParaRP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2448975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374151"/>
                </a:solidFill>
                <a:latin typeface="Söhne"/>
              </a:rPr>
              <a:t>Speaker’s note:</a:t>
            </a:r>
          </a:p>
          <a:p>
            <a:endParaRPr lang="en-US" sz="1200" dirty="0">
              <a:solidFill>
                <a:srgbClr val="374151"/>
              </a:solidFill>
              <a:latin typeface="Söhne"/>
            </a:endParaRPr>
          </a:p>
          <a:p>
            <a:r>
              <a:rPr lang="en-US" sz="1200" dirty="0">
                <a:solidFill>
                  <a:srgbClr val="374151"/>
                </a:solidFill>
                <a:latin typeface="Söhne"/>
              </a:rPr>
              <a:t>So here is the result. The original mosquito distribution map was limited to data from only 185 towns. You could see on the left side. However, the Random Forest trained by 5 the most important features is able to create a predicted mosquito distribution map for all 351 towns in </a:t>
            </a:r>
            <a:r>
              <a:rPr lang="en-US" sz="1200" i="1" dirty="0">
                <a:solidFill>
                  <a:srgbClr val="374151"/>
                </a:solidFill>
                <a:latin typeface="Söhne"/>
              </a:rPr>
              <a:t>Massachusetts</a:t>
            </a:r>
            <a:r>
              <a:rPr lang="en-US" sz="1200" dirty="0">
                <a:solidFill>
                  <a:srgbClr val="374151"/>
                </a:solidFill>
                <a:latin typeface="Söhne"/>
              </a:rPr>
              <a:t>. The Root Mean Square Error is 5.45, which mean that, by average, the predictive model has 5.45 difference from the actual data. Besides that, by comparing the distribution of these two maps, you could tell that they are pretty similar for the data existing towns.</a:t>
            </a:r>
          </a:p>
          <a:p>
            <a:endParaRPr lang="en-US" sz="1200" dirty="0">
              <a:solidFill>
                <a:srgbClr val="374151"/>
              </a:solidFill>
              <a:latin typeface="Söhne"/>
            </a:endParaRPr>
          </a:p>
          <a:p>
            <a:r>
              <a:rPr lang="en-US" sz="1200" dirty="0">
                <a:solidFill>
                  <a:srgbClr val="374151"/>
                </a:solidFill>
                <a:latin typeface="Söhne"/>
              </a:rPr>
              <a:t>In the predicted map, Boston had the highest infection rate, with over 100 cases, represented in red. The Greater Boston and major towns  are shown in yellow, while towns with predicted low numbers of infected mosquitoes are shown in green. </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255013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374151"/>
                </a:solidFill>
                <a:latin typeface="Söhne"/>
              </a:rPr>
              <a:t>Speaker’s note:</a:t>
            </a:r>
          </a:p>
          <a:p>
            <a:endParaRPr lang="en-US" sz="1200" dirty="0">
              <a:solidFill>
                <a:srgbClr val="374151"/>
              </a:solidFill>
              <a:latin typeface="Söhne"/>
            </a:endParaRPr>
          </a:p>
          <a:p>
            <a:r>
              <a:rPr lang="en-US" sz="1200" dirty="0">
                <a:solidFill>
                  <a:srgbClr val="374151"/>
                </a:solidFill>
                <a:latin typeface="Söhne"/>
              </a:rPr>
              <a:t>To better illustrate how landscape characteristics influence the number of infected mosquitoes, we extracted land cover maps from five towns with varying ranges of infected mosquito numbers. These land cover maps for each town provide a clear visualization of the relationship between the landscape and mosquito infection cases. Towns with higher levels of urbanization, such as Boston and Worcester, are likely to have more infected mosquitoes, while those with more forest cover, like Northampton and Becket, may have fewer. In addition, grasslands are also a significant factor in mosquito detection. For instance, Northampton and Northborough have similar urbanization levels, but Northampton has a more varied size of grassland patches, which could explain its higher rate of infected mosquitoes compared to Northborough.</a:t>
            </a:r>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24078674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293615" y="3352661"/>
            <a:ext cx="11350304" cy="1122202"/>
          </a:xfrm>
        </p:spPr>
        <p:txBody>
          <a:bodyPr/>
          <a:lstStyle/>
          <a:p>
            <a:pPr algn="ctr">
              <a:lnSpc>
                <a:spcPct val="150000"/>
              </a:lnSpc>
            </a:pPr>
            <a:r>
              <a:rPr lang="en-US" sz="2000" b="1" dirty="0">
                <a:latin typeface="Tahoma" pitchFamily="34" charset="0"/>
                <a:ea typeface="Tahoma" pitchFamily="34" charset="0"/>
                <a:cs typeface="Tahoma" pitchFamily="34" charset="0"/>
              </a:rPr>
              <a:t>The Effects of Landscape Characteristics and Climate Variables on West Nile Virus Infection Risk in Massachusetts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err="1"/>
              <a:t>Weizhi</a:t>
            </a:r>
            <a:r>
              <a:rPr lang="en-US" dirty="0"/>
              <a:t> (Vanchy) Li, prof. Florencia Sangermano</a:t>
            </a:r>
          </a:p>
        </p:txBody>
      </p:sp>
      <p:sp>
        <p:nvSpPr>
          <p:cNvPr id="6" name="Subtitle 2">
            <a:extLst>
              <a:ext uri="{FF2B5EF4-FFF2-40B4-BE49-F238E27FC236}">
                <a16:creationId xmlns:a16="http://schemas.microsoft.com/office/drawing/2014/main" id="{3B1FB9D2-4C27-4CB3-AFA8-DB4F72E1A0F6}"/>
              </a:ext>
            </a:extLst>
          </p:cNvPr>
          <p:cNvSpPr txBox="1">
            <a:spLocks/>
          </p:cNvSpPr>
          <p:nvPr/>
        </p:nvSpPr>
        <p:spPr>
          <a:xfrm>
            <a:off x="6416041" y="5983550"/>
            <a:ext cx="4941770" cy="3966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Graduate School of Geography, Clark University</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42367" y="168034"/>
            <a:ext cx="2430011" cy="585594"/>
          </a:xfrm>
        </p:spPr>
        <p:txBody>
          <a:bodyPr/>
          <a:lstStyle/>
          <a:p>
            <a:r>
              <a:rPr lang="en-US" dirty="0"/>
              <a:t>Discussion</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2013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US" smtClean="0"/>
              <a:pPr/>
              <a:t>10</a:t>
            </a:fld>
            <a:endParaRPr lang="en-US" dirty="0"/>
          </a:p>
        </p:txBody>
      </p:sp>
      <p:sp>
        <p:nvSpPr>
          <p:cNvPr id="3" name="TextBox 2">
            <a:extLst>
              <a:ext uri="{FF2B5EF4-FFF2-40B4-BE49-F238E27FC236}">
                <a16:creationId xmlns:a16="http://schemas.microsoft.com/office/drawing/2014/main" id="{35BA380E-180C-B05C-E707-34C1DA5CE02C}"/>
              </a:ext>
            </a:extLst>
          </p:cNvPr>
          <p:cNvSpPr txBox="1"/>
          <p:nvPr/>
        </p:nvSpPr>
        <p:spPr>
          <a:xfrm>
            <a:off x="290286" y="856343"/>
            <a:ext cx="11640457" cy="5632311"/>
          </a:xfrm>
          <a:prstGeom prst="rect">
            <a:avLst/>
          </a:prstGeom>
          <a:noFill/>
        </p:spPr>
        <p:txBody>
          <a:bodyPr wrap="square" rtlCol="0">
            <a:spAutoFit/>
          </a:bodyPr>
          <a:lstStyle/>
          <a:p>
            <a:pPr marL="285750" indent="-285750">
              <a:buFont typeface="Arial" panose="020B0604020202020204" pitchFamily="34" charset="0"/>
              <a:buChar char="•"/>
            </a:pPr>
            <a:r>
              <a:rPr lang="en-CN" b="1" dirty="0"/>
              <a:t>More total edges of the medium-intensity urban would potentially have more infected mosquitoes. </a:t>
            </a:r>
            <a:r>
              <a:rPr lang="en-CN" dirty="0"/>
              <a:t>Medium-intensity urban are more likely to be single-family housing units. Infected mosquitoes would prefer human residential areas.</a:t>
            </a:r>
          </a:p>
          <a:p>
            <a:endParaRPr lang="en-CN" dirty="0"/>
          </a:p>
          <a:p>
            <a:pPr marL="285750" indent="-285750">
              <a:buFont typeface="Arial" panose="020B0604020202020204" pitchFamily="34" charset="0"/>
              <a:buChar char="•"/>
            </a:pPr>
            <a:r>
              <a:rPr lang="en-CN" b="1" dirty="0"/>
              <a:t>More fragmented patches of grassland or crops would induce more mosquitoes. </a:t>
            </a:r>
            <a:r>
              <a:rPr lang="en-CN" dirty="0"/>
              <a:t>High variability of the connectivity of grassland suggests more infected mosquitoes.</a:t>
            </a:r>
          </a:p>
          <a:p>
            <a:pPr marL="285750" indent="-285750">
              <a:buFont typeface="Arial" panose="020B0604020202020204" pitchFamily="34" charset="0"/>
              <a:buChar char="•"/>
            </a:pPr>
            <a:endParaRPr lang="en-CN" dirty="0"/>
          </a:p>
          <a:p>
            <a:pPr marL="285750" indent="-285750">
              <a:buFont typeface="Arial" panose="020B0604020202020204" pitchFamily="34" charset="0"/>
              <a:buChar char="•"/>
            </a:pPr>
            <a:r>
              <a:rPr lang="en-CN" b="1" dirty="0"/>
              <a:t>An increasing land surface temperature would help incubate more infected mosquitoes. </a:t>
            </a:r>
            <a:r>
              <a:rPr lang="en-CN" dirty="0"/>
              <a:t>When the land surface temperature reaches 30 degree celsius, it would accelerate the number of infected mosquitoes.</a:t>
            </a:r>
          </a:p>
          <a:p>
            <a:pPr marL="285750" indent="-285750">
              <a:buFont typeface="Arial" panose="020B0604020202020204" pitchFamily="34" charset="0"/>
              <a:buChar char="•"/>
            </a:pPr>
            <a:endParaRPr lang="en-CN" dirty="0"/>
          </a:p>
          <a:p>
            <a:pPr marL="285750" indent="-285750">
              <a:buFont typeface="Arial" panose="020B0604020202020204" pitchFamily="34" charset="0"/>
              <a:buChar char="•"/>
            </a:pPr>
            <a:r>
              <a:rPr lang="en-CN" b="1" dirty="0"/>
              <a:t>The number of mosquitoes are high when NDVI was lower than 0.4 but decreased rapidly thereafter. </a:t>
            </a:r>
            <a:r>
              <a:rPr lang="en-CN" dirty="0"/>
              <a:t>This suggests the increasing of forest area would reduce the breeding of infected mosquitoes.</a:t>
            </a:r>
          </a:p>
          <a:p>
            <a:pPr marL="285750" indent="-285750">
              <a:buFont typeface="Arial" panose="020B0604020202020204" pitchFamily="34" charset="0"/>
              <a:buChar char="•"/>
            </a:pPr>
            <a:endParaRPr lang="en-CN" dirty="0"/>
          </a:p>
          <a:p>
            <a:pPr marL="285750" indent="-285750">
              <a:buFont typeface="Arial" panose="020B0604020202020204" pitchFamily="34" charset="0"/>
              <a:buChar char="•"/>
            </a:pPr>
            <a:r>
              <a:rPr lang="en-CN" b="1" dirty="0"/>
              <a:t>More concentrated medium-indensity urbanization is associated with a higher number of infected mosquitoes. </a:t>
            </a:r>
            <a:r>
              <a:rPr lang="en-CN" dirty="0"/>
              <a:t>The positive relationship between the proximity index of the medium-indensity urbanization areas and the number of mosquitoes supports this statement.</a:t>
            </a:r>
          </a:p>
          <a:p>
            <a:pPr marL="285750" indent="-285750">
              <a:buFont typeface="Arial" panose="020B0604020202020204" pitchFamily="34" charset="0"/>
              <a:buChar char="•"/>
            </a:pPr>
            <a:endParaRPr lang="en-CN" dirty="0"/>
          </a:p>
          <a:p>
            <a:pPr marL="285750" indent="-285750">
              <a:buFont typeface="Arial" panose="020B0604020202020204" pitchFamily="34" charset="0"/>
              <a:buChar char="•"/>
            </a:pPr>
            <a:r>
              <a:rPr lang="en-CN" b="1" dirty="0"/>
              <a:t>From the predicted map, Boston has higher mosquito numbers</a:t>
            </a:r>
            <a:r>
              <a:rPr lang="en-CN" dirty="0"/>
              <a:t>, with more than 100 cases, which are presented in red color. The following cities are cities around Boston and major towns in each county, such as Worcester and Pittsfield. Other towns with fewer mosquitoes are rended in green. </a:t>
            </a:r>
          </a:p>
        </p:txBody>
      </p:sp>
    </p:spTree>
    <p:extLst>
      <p:ext uri="{BB962C8B-B14F-4D97-AF65-F5344CB8AC3E}">
        <p14:creationId xmlns:p14="http://schemas.microsoft.com/office/powerpoint/2010/main" val="2069393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Conclusion</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2013</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24" name="TextBox 23">
            <a:extLst>
              <a:ext uri="{FF2B5EF4-FFF2-40B4-BE49-F238E27FC236}">
                <a16:creationId xmlns:a16="http://schemas.microsoft.com/office/drawing/2014/main" id="{8E138231-5224-879F-C61A-0C922D7FA2D9}"/>
              </a:ext>
            </a:extLst>
          </p:cNvPr>
          <p:cNvSpPr txBox="1"/>
          <p:nvPr/>
        </p:nvSpPr>
        <p:spPr>
          <a:xfrm>
            <a:off x="424543" y="1975757"/>
            <a:ext cx="11283043" cy="2585323"/>
          </a:xfrm>
          <a:prstGeom prst="rect">
            <a:avLst/>
          </a:prstGeom>
          <a:noFill/>
        </p:spPr>
        <p:txBody>
          <a:bodyPr wrap="square" rtlCol="0">
            <a:spAutoFit/>
          </a:bodyPr>
          <a:lstStyle/>
          <a:p>
            <a:pPr marL="285750" indent="-285750">
              <a:buFont typeface="Arial" panose="020B0604020202020204" pitchFamily="34" charset="0"/>
              <a:buChar char="•"/>
            </a:pPr>
            <a:r>
              <a:rPr lang="en-CN" dirty="0"/>
              <a:t>It was observed that mosquitoes infected with West Nile Virus are more commonly found in concentrated urbanized developed areas with irregular shapes, such as the Greater Boston.</a:t>
            </a:r>
          </a:p>
          <a:p>
            <a:pPr marL="285750" indent="-285750">
              <a:buFont typeface="Arial" panose="020B0604020202020204" pitchFamily="34" charset="0"/>
              <a:buChar char="•"/>
            </a:pPr>
            <a:endParaRPr lang="en-CN" dirty="0"/>
          </a:p>
          <a:p>
            <a:pPr marL="285750" indent="-285750">
              <a:buFont typeface="Arial" panose="020B0604020202020204" pitchFamily="34" charset="0"/>
              <a:buChar char="•"/>
            </a:pPr>
            <a:r>
              <a:rPr lang="en-CN" dirty="0"/>
              <a:t>It was found that Infected mosquitoes tend to thrive in areas with higher land surface temperature, lower vegetation coverage, and more grassland patches.</a:t>
            </a:r>
          </a:p>
          <a:p>
            <a:pPr marL="285750" indent="-285750">
              <a:buFont typeface="Arial" panose="020B0604020202020204" pitchFamily="34" charset="0"/>
              <a:buChar char="•"/>
            </a:pPr>
            <a:endParaRPr lang="en-CN" dirty="0"/>
          </a:p>
          <a:p>
            <a:pPr marL="285750" indent="-285750">
              <a:buFont typeface="Arial" panose="020B0604020202020204" pitchFamily="34" charset="0"/>
              <a:buChar char="•"/>
            </a:pPr>
            <a:r>
              <a:rPr lang="en-US" dirty="0"/>
              <a:t>In order to mitigate West Nile Virus transmission, it is reasonable to focus on developed or urbanized areas because they are suitable areas for both human beings and infected mosquitoes. Increasing forest areas between urbanized towns helps to mitigate the infection rate. </a:t>
            </a:r>
          </a:p>
        </p:txBody>
      </p:sp>
    </p:spTree>
    <p:extLst>
      <p:ext uri="{BB962C8B-B14F-4D97-AF65-F5344CB8AC3E}">
        <p14:creationId xmlns:p14="http://schemas.microsoft.com/office/powerpoint/2010/main" val="2121178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933700" y="892177"/>
            <a:ext cx="8421688" cy="1325563"/>
          </a:xfrm>
        </p:spPr>
        <p:txBody>
          <a:bodyPr/>
          <a:lstStyle/>
          <a:p>
            <a:r>
              <a:rPr lang="en-US" dirty="0"/>
              <a:t>Acknowledge</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r>
              <a:rPr lang="en-US" dirty="0"/>
              <a:t>2013</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19" name="TextBox 18">
            <a:extLst>
              <a:ext uri="{FF2B5EF4-FFF2-40B4-BE49-F238E27FC236}">
                <a16:creationId xmlns:a16="http://schemas.microsoft.com/office/drawing/2014/main" id="{1FB1A116-4449-405C-81E0-9AF39E9FEA85}"/>
              </a:ext>
            </a:extLst>
          </p:cNvPr>
          <p:cNvSpPr txBox="1"/>
          <p:nvPr/>
        </p:nvSpPr>
        <p:spPr>
          <a:xfrm>
            <a:off x="1446963" y="2624687"/>
            <a:ext cx="9906837" cy="1200329"/>
          </a:xfrm>
          <a:prstGeom prst="rect">
            <a:avLst/>
          </a:prstGeom>
          <a:noFill/>
        </p:spPr>
        <p:txBody>
          <a:bodyPr wrap="square">
            <a:spAutoFit/>
          </a:bodyPr>
          <a:lstStyle/>
          <a:p>
            <a:pPr marR="0" algn="l" rtl="0"/>
            <a:r>
              <a:rPr lang="en-US" sz="1800" dirty="0">
                <a:solidFill>
                  <a:srgbClr val="374151"/>
                </a:solidFill>
                <a:latin typeface="Söhne"/>
              </a:rPr>
              <a:t>The Edna Bailey Sussman Foundation funded this project. Professor Florencia Sangermano is the faculty sponsor for this project. Dr. Paula Ribeiro </a:t>
            </a:r>
            <a:r>
              <a:rPr lang="en-US" sz="1800" dirty="0" err="1">
                <a:solidFill>
                  <a:srgbClr val="374151"/>
                </a:solidFill>
                <a:latin typeface="Söhne"/>
              </a:rPr>
              <a:t>Prist</a:t>
            </a:r>
            <a:r>
              <a:rPr lang="en-US" sz="1800" dirty="0">
                <a:solidFill>
                  <a:srgbClr val="374151"/>
                </a:solidFill>
                <a:latin typeface="Söhne"/>
              </a:rPr>
              <a:t> from the </a:t>
            </a:r>
            <a:r>
              <a:rPr lang="en-US" sz="1800" dirty="0" err="1">
                <a:solidFill>
                  <a:srgbClr val="374151"/>
                </a:solidFill>
                <a:latin typeface="Söhne"/>
              </a:rPr>
              <a:t>EcoHealth</a:t>
            </a:r>
            <a:r>
              <a:rPr lang="en-US" sz="1800" dirty="0">
                <a:solidFill>
                  <a:srgbClr val="374151"/>
                </a:solidFill>
                <a:latin typeface="Söhne"/>
              </a:rPr>
              <a:t> Alliance was the project supervisor. Both Dr. Sangermano and Dr. </a:t>
            </a:r>
            <a:r>
              <a:rPr lang="en-US" sz="1800" dirty="0" err="1">
                <a:solidFill>
                  <a:srgbClr val="374151"/>
                </a:solidFill>
                <a:latin typeface="Söhne"/>
              </a:rPr>
              <a:t>Prist</a:t>
            </a:r>
            <a:r>
              <a:rPr lang="en-US" sz="1800" dirty="0">
                <a:solidFill>
                  <a:srgbClr val="374151"/>
                </a:solidFill>
                <a:latin typeface="Söhne"/>
              </a:rPr>
              <a:t> provided helpful advice for this research. Dr. Karen Frey guided the application and reported the process of this internship.</a:t>
            </a:r>
          </a:p>
        </p:txBody>
      </p:sp>
    </p:spTree>
    <p:extLst>
      <p:ext uri="{BB962C8B-B14F-4D97-AF65-F5344CB8AC3E}">
        <p14:creationId xmlns:p14="http://schemas.microsoft.com/office/powerpoint/2010/main" val="415169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892177"/>
            <a:ext cx="8421688" cy="1325563"/>
          </a:xfrm>
        </p:spPr>
        <p:txBody>
          <a:bodyPr/>
          <a:lstStyle/>
          <a:p>
            <a:r>
              <a:rPr lang="en-US" dirty="0"/>
              <a:t>Reference</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r>
              <a:rPr lang="en-US" dirty="0"/>
              <a:t>2013</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34" name="TextBox 33">
            <a:extLst>
              <a:ext uri="{FF2B5EF4-FFF2-40B4-BE49-F238E27FC236}">
                <a16:creationId xmlns:a16="http://schemas.microsoft.com/office/drawing/2014/main" id="{38F85634-32F1-4144-878D-1450131A1E55}"/>
              </a:ext>
            </a:extLst>
          </p:cNvPr>
          <p:cNvSpPr txBox="1"/>
          <p:nvPr/>
        </p:nvSpPr>
        <p:spPr>
          <a:xfrm>
            <a:off x="110532" y="2167498"/>
            <a:ext cx="12081468" cy="3970318"/>
          </a:xfrm>
          <a:prstGeom prst="rect">
            <a:avLst/>
          </a:prstGeom>
          <a:noFill/>
        </p:spPr>
        <p:txBody>
          <a:bodyPr wrap="square">
            <a:spAutoFit/>
          </a:bodyPr>
          <a:lstStyle/>
          <a:p>
            <a:pPr marL="285750" marR="0" indent="-285750" algn="l" rtl="0">
              <a:buFont typeface="Arial" panose="020B0604020202020204" pitchFamily="34" charset="0"/>
              <a:buChar char="•"/>
            </a:pPr>
            <a:r>
              <a:rPr lang="en-US" sz="1800" dirty="0">
                <a:solidFill>
                  <a:srgbClr val="374151"/>
                </a:solidFill>
                <a:latin typeface="Söhne"/>
              </a:rPr>
              <a:t>Allan, B. F., Langerhans, R. B., </a:t>
            </a:r>
            <a:r>
              <a:rPr lang="en-US" sz="1800" dirty="0" err="1">
                <a:solidFill>
                  <a:srgbClr val="374151"/>
                </a:solidFill>
                <a:latin typeface="Söhne"/>
              </a:rPr>
              <a:t>Ryberg</a:t>
            </a:r>
            <a:r>
              <a:rPr lang="en-US" sz="1800" dirty="0">
                <a:solidFill>
                  <a:srgbClr val="374151"/>
                </a:solidFill>
                <a:latin typeface="Söhne"/>
              </a:rPr>
              <a:t>, W. A., </a:t>
            </a:r>
            <a:r>
              <a:rPr lang="en-US" sz="1800" dirty="0" err="1">
                <a:solidFill>
                  <a:srgbClr val="374151"/>
                </a:solidFill>
                <a:latin typeface="Söhne"/>
              </a:rPr>
              <a:t>Landesman</a:t>
            </a:r>
            <a:r>
              <a:rPr lang="en-US" sz="1800" dirty="0">
                <a:solidFill>
                  <a:srgbClr val="374151"/>
                </a:solidFill>
                <a:latin typeface="Söhne"/>
              </a:rPr>
              <a:t>, W. J., Griffin, N. W., Katz, R. S., ... &amp; Chase, J. M. 2009. Ecological correlates of risk and incidence of West Nile virus in the United States. </a:t>
            </a:r>
            <a:r>
              <a:rPr lang="en-US" sz="1800" dirty="0" err="1">
                <a:solidFill>
                  <a:srgbClr val="374151"/>
                </a:solidFill>
                <a:latin typeface="Söhne"/>
              </a:rPr>
              <a:t>Oecologia</a:t>
            </a:r>
            <a:r>
              <a:rPr lang="en-US" sz="1800" dirty="0">
                <a:solidFill>
                  <a:srgbClr val="374151"/>
                </a:solidFill>
                <a:latin typeface="Söhne"/>
              </a:rPr>
              <a:t>, 158(4), 699-708.</a:t>
            </a:r>
          </a:p>
          <a:p>
            <a:pPr marL="285750" marR="0" indent="-285750" algn="l" rtl="0">
              <a:buFont typeface="Arial" panose="020B0604020202020204" pitchFamily="34" charset="0"/>
              <a:buChar char="•"/>
            </a:pPr>
            <a:r>
              <a:rPr lang="en-US" sz="1800" dirty="0" err="1">
                <a:solidFill>
                  <a:srgbClr val="374151"/>
                </a:solidFill>
                <a:latin typeface="Söhne"/>
              </a:rPr>
              <a:t>Boesing</a:t>
            </a:r>
            <a:r>
              <a:rPr lang="en-US" sz="1800" dirty="0">
                <a:solidFill>
                  <a:srgbClr val="374151"/>
                </a:solidFill>
                <a:latin typeface="Söhne"/>
              </a:rPr>
              <a:t>, A. L., Nichols, E., &amp; Metzger, J. P. (2017). Effects of landscape structure on avian-mediated insect pest control services: a review. Landscape Ecology, 32, 931-944.</a:t>
            </a:r>
          </a:p>
          <a:p>
            <a:pPr marL="285750" marR="0" indent="-285750" algn="l" rtl="0">
              <a:buFont typeface="Arial" panose="020B0604020202020204" pitchFamily="34" charset="0"/>
              <a:buChar char="•"/>
            </a:pPr>
            <a:r>
              <a:rPr lang="en-US" sz="1800" dirty="0" err="1">
                <a:solidFill>
                  <a:srgbClr val="374151"/>
                </a:solidFill>
                <a:latin typeface="Söhne"/>
              </a:rPr>
              <a:t>Gökyer</a:t>
            </a:r>
            <a:r>
              <a:rPr lang="en-US" sz="1800" dirty="0">
                <a:solidFill>
                  <a:srgbClr val="374151"/>
                </a:solidFill>
                <a:latin typeface="Söhne"/>
              </a:rPr>
              <a:t>, E. 2013. Understanding landscape structure using landscape metrics. In Advances in landscape architecture. </a:t>
            </a:r>
            <a:r>
              <a:rPr lang="en-US" sz="1800" dirty="0" err="1">
                <a:solidFill>
                  <a:srgbClr val="374151"/>
                </a:solidFill>
                <a:latin typeface="Söhne"/>
              </a:rPr>
              <a:t>IntechOpen</a:t>
            </a:r>
            <a:r>
              <a:rPr lang="en-US" sz="1800" dirty="0">
                <a:solidFill>
                  <a:srgbClr val="374151"/>
                </a:solidFill>
                <a:latin typeface="Söhne"/>
              </a:rPr>
              <a:t>.</a:t>
            </a:r>
          </a:p>
          <a:p>
            <a:pPr marL="285750" indent="-285750">
              <a:buFont typeface="Arial" panose="020B0604020202020204" pitchFamily="34" charset="0"/>
              <a:buChar char="•"/>
            </a:pPr>
            <a:r>
              <a:rPr lang="en-US" sz="1800" dirty="0" err="1">
                <a:solidFill>
                  <a:srgbClr val="374151"/>
                </a:solidFill>
                <a:latin typeface="Söhne"/>
              </a:rPr>
              <a:t>Gustarfson</a:t>
            </a:r>
            <a:r>
              <a:rPr lang="en-US" sz="1800" dirty="0">
                <a:solidFill>
                  <a:srgbClr val="374151"/>
                </a:solidFill>
                <a:latin typeface="Söhne"/>
              </a:rPr>
              <a:t>, E. J., G. R. Parker. 1992. Relationships between landcover proportion and indices of landscape spatial pattern. Landscape Ecology 7: 101-110</a:t>
            </a:r>
          </a:p>
          <a:p>
            <a:pPr marL="285750" marR="0" indent="-285750" algn="l" rtl="0">
              <a:buFont typeface="Arial" panose="020B0604020202020204" pitchFamily="34" charset="0"/>
              <a:buChar char="•"/>
            </a:pPr>
            <a:r>
              <a:rPr lang="en-US" sz="1800" dirty="0" err="1">
                <a:solidFill>
                  <a:srgbClr val="374151"/>
                </a:solidFill>
                <a:latin typeface="Söhne"/>
              </a:rPr>
              <a:t>McGarigal</a:t>
            </a:r>
            <a:r>
              <a:rPr lang="en-US" sz="1800" dirty="0">
                <a:solidFill>
                  <a:srgbClr val="374151"/>
                </a:solidFill>
                <a:latin typeface="Söhne"/>
              </a:rPr>
              <a:t>, K. 1995. FRAGSTATS: spatial pattern analysis program for quantifying landscape structure (Vol. 351). US Department of Agriculture, Forest Service, Pacific Northwest Research Station.</a:t>
            </a:r>
          </a:p>
          <a:p>
            <a:pPr marL="285750" marR="0" indent="-285750" algn="l" rtl="0">
              <a:buFont typeface="Arial" panose="020B0604020202020204" pitchFamily="34" charset="0"/>
              <a:buChar char="•"/>
            </a:pPr>
            <a:r>
              <a:rPr lang="en-US" sz="1800" dirty="0">
                <a:solidFill>
                  <a:srgbClr val="374151"/>
                </a:solidFill>
                <a:latin typeface="Söhne"/>
              </a:rPr>
              <a:t>Paz, S., &amp; </a:t>
            </a:r>
            <a:r>
              <a:rPr lang="en-US" sz="1800" dirty="0" err="1">
                <a:solidFill>
                  <a:srgbClr val="374151"/>
                </a:solidFill>
                <a:latin typeface="Söhne"/>
              </a:rPr>
              <a:t>Albersheim</a:t>
            </a:r>
            <a:r>
              <a:rPr lang="en-US" sz="1800" dirty="0">
                <a:solidFill>
                  <a:srgbClr val="374151"/>
                </a:solidFill>
                <a:latin typeface="Söhne"/>
              </a:rPr>
              <a:t>, I. (2008). Influence of warming tendency on Culex </a:t>
            </a:r>
            <a:r>
              <a:rPr lang="en-US" sz="1800" dirty="0" err="1">
                <a:solidFill>
                  <a:srgbClr val="374151"/>
                </a:solidFill>
                <a:latin typeface="Söhne"/>
              </a:rPr>
              <a:t>pipiens</a:t>
            </a:r>
            <a:r>
              <a:rPr lang="en-US" sz="1800" dirty="0">
                <a:solidFill>
                  <a:srgbClr val="374151"/>
                </a:solidFill>
                <a:latin typeface="Söhne"/>
              </a:rPr>
              <a:t> population abundance and on the probability of West Nile Fever outbreaks (Israeli case study: 2001–2005). </a:t>
            </a:r>
            <a:r>
              <a:rPr lang="en-US" sz="1800" dirty="0" err="1">
                <a:solidFill>
                  <a:srgbClr val="374151"/>
                </a:solidFill>
                <a:latin typeface="Söhne"/>
              </a:rPr>
              <a:t>EcoHealth</a:t>
            </a:r>
            <a:r>
              <a:rPr lang="en-US" sz="1800" dirty="0">
                <a:solidFill>
                  <a:srgbClr val="374151"/>
                </a:solidFill>
                <a:latin typeface="Söhne"/>
              </a:rPr>
              <a:t>, 5, 40-48.</a:t>
            </a:r>
          </a:p>
          <a:p>
            <a:pPr marL="285750" marR="0" indent="-285750" algn="l" rtl="0">
              <a:buFont typeface="Arial" panose="020B0604020202020204" pitchFamily="34" charset="0"/>
              <a:buChar char="•"/>
            </a:pPr>
            <a:r>
              <a:rPr lang="en-US" sz="1800" dirty="0" err="1">
                <a:solidFill>
                  <a:srgbClr val="374151"/>
                </a:solidFill>
                <a:latin typeface="Söhne"/>
              </a:rPr>
              <a:t>Pradier</a:t>
            </a:r>
            <a:r>
              <a:rPr lang="en-US" sz="1800" dirty="0">
                <a:solidFill>
                  <a:srgbClr val="374151"/>
                </a:solidFill>
                <a:latin typeface="Söhne"/>
              </a:rPr>
              <a:t>, S., </a:t>
            </a:r>
            <a:r>
              <a:rPr lang="en-US" sz="1800" dirty="0" err="1">
                <a:solidFill>
                  <a:srgbClr val="374151"/>
                </a:solidFill>
                <a:latin typeface="Söhne"/>
              </a:rPr>
              <a:t>Leblond</a:t>
            </a:r>
            <a:r>
              <a:rPr lang="en-US" sz="1800" dirty="0">
                <a:solidFill>
                  <a:srgbClr val="374151"/>
                </a:solidFill>
                <a:latin typeface="Söhne"/>
              </a:rPr>
              <a:t>, A., &amp; Durand, B. (2008). Land cover, landscape structure, and West Nile virus circulation in southern France. Vector-Borne and Zoonotic Diseases, 8(2), 253-264.</a:t>
            </a:r>
          </a:p>
        </p:txBody>
      </p:sp>
    </p:spTree>
    <p:extLst>
      <p:ext uri="{BB962C8B-B14F-4D97-AF65-F5344CB8AC3E}">
        <p14:creationId xmlns:p14="http://schemas.microsoft.com/office/powerpoint/2010/main" val="404854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20XX</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997939" y="2766218"/>
            <a:ext cx="3171825" cy="1325563"/>
          </a:xfrm>
        </p:spPr>
        <p:txBody>
          <a:bodyPr/>
          <a:lstStyle/>
          <a:p>
            <a:r>
              <a:rPr lang="en-US" dirty="0"/>
              <a:t>Introduction</a:t>
            </a:r>
          </a:p>
        </p:txBody>
      </p:sp>
      <p:grpSp>
        <p:nvGrpSpPr>
          <p:cNvPr id="7" name="Group 6">
            <a:extLst>
              <a:ext uri="{FF2B5EF4-FFF2-40B4-BE49-F238E27FC236}">
                <a16:creationId xmlns:a16="http://schemas.microsoft.com/office/drawing/2014/main" id="{FAF17FF4-A371-43D5-ADF5-6D39529B5596}"/>
              </a:ext>
            </a:extLst>
          </p:cNvPr>
          <p:cNvGrpSpPr/>
          <p:nvPr/>
        </p:nvGrpSpPr>
        <p:grpSpPr>
          <a:xfrm>
            <a:off x="176170" y="1"/>
            <a:ext cx="12015830" cy="7337624"/>
            <a:chOff x="3242517" y="12070142"/>
            <a:chExt cx="11025638" cy="5911905"/>
          </a:xfrm>
        </p:grpSpPr>
        <p:sp>
          <p:nvSpPr>
            <p:cNvPr id="8" name="TextBox 7">
              <a:extLst>
                <a:ext uri="{FF2B5EF4-FFF2-40B4-BE49-F238E27FC236}">
                  <a16:creationId xmlns:a16="http://schemas.microsoft.com/office/drawing/2014/main" id="{E4B9B83A-3279-43E1-BDCA-A7B7B849C5B9}"/>
                </a:ext>
              </a:extLst>
            </p:cNvPr>
            <p:cNvSpPr txBox="1"/>
            <p:nvPr/>
          </p:nvSpPr>
          <p:spPr>
            <a:xfrm>
              <a:off x="3242517" y="17209181"/>
              <a:ext cx="5101382" cy="772866"/>
            </a:xfrm>
            <a:prstGeom prst="rect">
              <a:avLst/>
            </a:prstGeom>
            <a:noFill/>
          </p:spPr>
          <p:txBody>
            <a:bodyPr wrap="square" rtlCol="0">
              <a:spAutoFit/>
            </a:bodyPr>
            <a:lstStyle/>
            <a:p>
              <a:r>
                <a:rPr lang="en-US" sz="1200" dirty="0">
                  <a:latin typeface="Tahoma" pitchFamily="34" charset="0"/>
                  <a:ea typeface="Tahoma" pitchFamily="34" charset="0"/>
                  <a:cs typeface="Tahoma" pitchFamily="34" charset="0"/>
                </a:rPr>
                <a:t>West Nile Virus Transmission Cycle</a:t>
              </a:r>
            </a:p>
            <a:p>
              <a:r>
                <a:rPr lang="en-US" sz="1200" dirty="0">
                  <a:latin typeface="Tahoma" pitchFamily="34" charset="0"/>
                  <a:ea typeface="Tahoma" pitchFamily="34" charset="0"/>
                  <a:cs typeface="Tahoma" pitchFamily="34" charset="0"/>
                </a:rPr>
                <a:t>(source: orange county mosquito and vector control district)</a:t>
              </a:r>
            </a:p>
          </p:txBody>
        </p:sp>
        <p:pic>
          <p:nvPicPr>
            <p:cNvPr id="9" name="Picture 8" descr="Diagram">
              <a:extLst>
                <a:ext uri="{FF2B5EF4-FFF2-40B4-BE49-F238E27FC236}">
                  <a16:creationId xmlns:a16="http://schemas.microsoft.com/office/drawing/2014/main" id="{A5389B5D-42CA-4499-8D96-5ADD07BE71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86"/>
            <a:stretch/>
          </p:blipFill>
          <p:spPr bwMode="auto">
            <a:xfrm>
              <a:off x="8584703" y="12070142"/>
              <a:ext cx="5683452" cy="5462531"/>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Slide Number Placeholder 12">
            <a:extLst>
              <a:ext uri="{FF2B5EF4-FFF2-40B4-BE49-F238E27FC236}">
                <a16:creationId xmlns:a16="http://schemas.microsoft.com/office/drawing/2014/main" id="{3760DAEA-5243-4FF0-8AC9-E6A0515175E3}"/>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2</a:t>
            </a:fld>
            <a:endParaRPr lang="en-US" dirty="0"/>
          </a:p>
        </p:txBody>
      </p:sp>
      <p:sp>
        <p:nvSpPr>
          <p:cNvPr id="14" name="Date Placeholder 10">
            <a:extLst>
              <a:ext uri="{FF2B5EF4-FFF2-40B4-BE49-F238E27FC236}">
                <a16:creationId xmlns:a16="http://schemas.microsoft.com/office/drawing/2014/main" id="{58AC7994-ADCD-467D-8C95-53CCB4D385F1}"/>
              </a:ext>
            </a:extLst>
          </p:cNvPr>
          <p:cNvSpPr>
            <a:spLocks noGrp="1"/>
          </p:cNvSpPr>
          <p:nvPr>
            <p:ph type="dt" sz="half" idx="10"/>
          </p:nvPr>
        </p:nvSpPr>
        <p:spPr>
          <a:xfrm>
            <a:off x="4495313" y="6440643"/>
            <a:ext cx="2743200" cy="365125"/>
          </a:xfrm>
        </p:spPr>
        <p:txBody>
          <a:bodyPr/>
          <a:lstStyle/>
          <a:p>
            <a:r>
              <a:rPr lang="en-US" dirty="0"/>
              <a:t>2023</a:t>
            </a: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2023</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29" name="Title 28">
            <a:extLst>
              <a:ext uri="{FF2B5EF4-FFF2-40B4-BE49-F238E27FC236}">
                <a16:creationId xmlns:a16="http://schemas.microsoft.com/office/drawing/2014/main" id="{0B08A70D-2C81-4CC3-9423-2B9F510A6023}"/>
              </a:ext>
            </a:extLst>
          </p:cNvPr>
          <p:cNvSpPr>
            <a:spLocks noGrp="1"/>
          </p:cNvSpPr>
          <p:nvPr>
            <p:ph type="title"/>
          </p:nvPr>
        </p:nvSpPr>
        <p:spPr>
          <a:xfrm>
            <a:off x="374275" y="5579585"/>
            <a:ext cx="4117338" cy="585788"/>
          </a:xfrm>
        </p:spPr>
        <p:txBody>
          <a:bodyPr>
            <a:normAutofit fontScale="90000"/>
          </a:bodyPr>
          <a:lstStyle/>
          <a:p>
            <a:r>
              <a:rPr lang="en-US" dirty="0"/>
              <a:t>Study Area and Infected Mosquitoes</a:t>
            </a:r>
          </a:p>
        </p:txBody>
      </p:sp>
      <p:pic>
        <p:nvPicPr>
          <p:cNvPr id="37" name="Picture 36">
            <a:extLst>
              <a:ext uri="{FF2B5EF4-FFF2-40B4-BE49-F238E27FC236}">
                <a16:creationId xmlns:a16="http://schemas.microsoft.com/office/drawing/2014/main" id="{EC4D0F79-FB20-4490-A05D-F2CD29A8DF73}"/>
              </a:ext>
            </a:extLst>
          </p:cNvPr>
          <p:cNvPicPr>
            <a:picLocks noChangeAspect="1"/>
          </p:cNvPicPr>
          <p:nvPr/>
        </p:nvPicPr>
        <p:blipFill>
          <a:blip r:embed="rId3"/>
          <a:stretch>
            <a:fillRect/>
          </a:stretch>
        </p:blipFill>
        <p:spPr>
          <a:xfrm>
            <a:off x="3543065" y="136525"/>
            <a:ext cx="8518307" cy="5651326"/>
          </a:xfrm>
          <a:prstGeom prst="rect">
            <a:avLst/>
          </a:prstGeom>
        </p:spPr>
      </p:pic>
      <p:sp>
        <p:nvSpPr>
          <p:cNvPr id="38" name="TextBox 37">
            <a:extLst>
              <a:ext uri="{FF2B5EF4-FFF2-40B4-BE49-F238E27FC236}">
                <a16:creationId xmlns:a16="http://schemas.microsoft.com/office/drawing/2014/main" id="{02B48B23-DAA3-4AA5-A433-7D94F8547880}"/>
              </a:ext>
            </a:extLst>
          </p:cNvPr>
          <p:cNvSpPr txBox="1"/>
          <p:nvPr/>
        </p:nvSpPr>
        <p:spPr>
          <a:xfrm>
            <a:off x="5709985" y="5730391"/>
            <a:ext cx="5372351" cy="492443"/>
          </a:xfrm>
          <a:prstGeom prst="rect">
            <a:avLst/>
          </a:prstGeom>
          <a:noFill/>
        </p:spPr>
        <p:txBody>
          <a:bodyPr wrap="square" rtlCol="0">
            <a:spAutoFit/>
          </a:bodyPr>
          <a:lstStyle/>
          <a:p>
            <a:pPr algn="ctr"/>
            <a:r>
              <a:rPr lang="en-US" sz="1200" dirty="0">
                <a:latin typeface="Tahoma" pitchFamily="34" charset="0"/>
                <a:ea typeface="Tahoma" pitchFamily="34" charset="0"/>
                <a:cs typeface="Tahoma" pitchFamily="34" charset="0"/>
              </a:rPr>
              <a:t>Massachusetts Town-Level WNV Infected Mosquito Cases, 2014-2020</a:t>
            </a:r>
          </a:p>
          <a:p>
            <a:pPr algn="ctr"/>
            <a:endParaRPr lang="en-US" sz="1400" b="1" dirty="0"/>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Objectives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fontScale="92500"/>
          </a:bodyPr>
          <a:lstStyle/>
          <a:p>
            <a:r>
              <a:rPr lang="en-US" dirty="0"/>
              <a:t>Identify Hotspot Areas for WNV</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507225"/>
          </a:xfrm>
        </p:spPr>
        <p:txBody>
          <a:bodyPr>
            <a:normAutofit fontScale="85000" lnSpcReduction="20000"/>
          </a:bodyPr>
          <a:lstStyle/>
          <a:p>
            <a:r>
              <a:rPr lang="en-US" dirty="0"/>
              <a:t>Predict WNV distribution across the state</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664" y="4248380"/>
            <a:ext cx="4031945" cy="365125"/>
          </a:xfrm>
        </p:spPr>
        <p:txBody>
          <a:bodyPr>
            <a:normAutofit fontScale="85000" lnSpcReduction="10000"/>
          </a:bodyPr>
          <a:lstStyle/>
          <a:p>
            <a:r>
              <a:rPr lang="en-US" dirty="0"/>
              <a:t>Find out most correlated variables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228" y="4248380"/>
            <a:ext cx="4031945" cy="507225"/>
          </a:xfrm>
        </p:spPr>
        <p:txBody>
          <a:bodyPr>
            <a:normAutofit fontScale="85000" lnSpcReduction="20000"/>
          </a:bodyPr>
          <a:lstStyle/>
          <a:p>
            <a:r>
              <a:rPr lang="en-US" dirty="0"/>
              <a:t>Help mitigate the risk of WNV spreading</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42667" y="4655269"/>
            <a:ext cx="3139440" cy="1325563"/>
          </a:xfrm>
        </p:spPr>
        <p:txBody>
          <a:bodyPr/>
          <a:lstStyle/>
          <a:p>
            <a:r>
              <a:rPr lang="en-US" dirty="0" err="1"/>
              <a:t>DAta</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2023</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grpSp>
        <p:nvGrpSpPr>
          <p:cNvPr id="16" name="Group 15">
            <a:extLst>
              <a:ext uri="{FF2B5EF4-FFF2-40B4-BE49-F238E27FC236}">
                <a16:creationId xmlns:a16="http://schemas.microsoft.com/office/drawing/2014/main" id="{84B7DDE7-56DE-41F3-8D3C-66870AC2771B}"/>
              </a:ext>
            </a:extLst>
          </p:cNvPr>
          <p:cNvGrpSpPr/>
          <p:nvPr/>
        </p:nvGrpSpPr>
        <p:grpSpPr>
          <a:xfrm>
            <a:off x="2512088" y="0"/>
            <a:ext cx="9596323" cy="6229978"/>
            <a:chOff x="354023" y="23078167"/>
            <a:chExt cx="10610826" cy="8346872"/>
          </a:xfrm>
        </p:grpSpPr>
        <p:grpSp>
          <p:nvGrpSpPr>
            <p:cNvPr id="19" name="Group 18">
              <a:extLst>
                <a:ext uri="{FF2B5EF4-FFF2-40B4-BE49-F238E27FC236}">
                  <a16:creationId xmlns:a16="http://schemas.microsoft.com/office/drawing/2014/main" id="{D8219CB4-C29F-4D19-B88B-CE20138975C2}"/>
                </a:ext>
              </a:extLst>
            </p:cNvPr>
            <p:cNvGrpSpPr/>
            <p:nvPr/>
          </p:nvGrpSpPr>
          <p:grpSpPr>
            <a:xfrm>
              <a:off x="376147" y="23078167"/>
              <a:ext cx="10588702" cy="8311767"/>
              <a:chOff x="1244732" y="23718379"/>
              <a:chExt cx="12315436" cy="9200021"/>
            </a:xfrm>
          </p:grpSpPr>
          <p:pic>
            <p:nvPicPr>
              <p:cNvPr id="24" name="Picture 23" descr="Map&#10;&#10;Description automatically generated">
                <a:extLst>
                  <a:ext uri="{FF2B5EF4-FFF2-40B4-BE49-F238E27FC236}">
                    <a16:creationId xmlns:a16="http://schemas.microsoft.com/office/drawing/2014/main" id="{392062B8-B559-45A7-B71D-01461B4A5D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1960" y="23718379"/>
                <a:ext cx="5943600" cy="4592782"/>
              </a:xfrm>
              <a:prstGeom prst="rect">
                <a:avLst/>
              </a:prstGeom>
            </p:spPr>
          </p:pic>
          <p:pic>
            <p:nvPicPr>
              <p:cNvPr id="25" name="Picture 24" descr="Map&#10;&#10;Description automatically generated">
                <a:extLst>
                  <a:ext uri="{FF2B5EF4-FFF2-40B4-BE49-F238E27FC236}">
                    <a16:creationId xmlns:a16="http://schemas.microsoft.com/office/drawing/2014/main" id="{33124400-31B8-4844-AFAA-173930B929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4732" y="23718379"/>
                <a:ext cx="5943600" cy="4592782"/>
              </a:xfrm>
              <a:prstGeom prst="rect">
                <a:avLst/>
              </a:prstGeom>
            </p:spPr>
          </p:pic>
          <p:pic>
            <p:nvPicPr>
              <p:cNvPr id="26" name="Picture 25" descr="Map&#10;&#10;Description automatically generated">
                <a:extLst>
                  <a:ext uri="{FF2B5EF4-FFF2-40B4-BE49-F238E27FC236}">
                    <a16:creationId xmlns:a16="http://schemas.microsoft.com/office/drawing/2014/main" id="{5DA99E5C-482C-4EF6-B5DF-6DB2B7C745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6568" y="28325618"/>
                <a:ext cx="5943600" cy="4592782"/>
              </a:xfrm>
              <a:prstGeom prst="rect">
                <a:avLst/>
              </a:prstGeom>
            </p:spPr>
          </p:pic>
        </p:grpSp>
        <p:pic>
          <p:nvPicPr>
            <p:cNvPr id="18" name="Picture 17">
              <a:extLst>
                <a:ext uri="{FF2B5EF4-FFF2-40B4-BE49-F238E27FC236}">
                  <a16:creationId xmlns:a16="http://schemas.microsoft.com/office/drawing/2014/main" id="{DDBDC289-755A-4282-9436-53ADF940D771}"/>
                </a:ext>
              </a:extLst>
            </p:cNvPr>
            <p:cNvPicPr>
              <a:picLocks noChangeAspect="1"/>
            </p:cNvPicPr>
            <p:nvPr/>
          </p:nvPicPr>
          <p:blipFill>
            <a:blip r:embed="rId6"/>
            <a:stretch>
              <a:fillRect/>
            </a:stretch>
          </p:blipFill>
          <p:spPr>
            <a:xfrm>
              <a:off x="354023" y="27228801"/>
              <a:ext cx="5150719" cy="4196238"/>
            </a:xfrm>
            <a:prstGeom prst="rect">
              <a:avLst/>
            </a:prstGeom>
          </p:spPr>
        </p:pic>
      </p:grpSp>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5886" y="136525"/>
            <a:ext cx="2219325" cy="535285"/>
          </a:xfrm>
        </p:spPr>
        <p:txBody>
          <a:bodyPr/>
          <a:lstStyle/>
          <a:p>
            <a:r>
              <a:rPr lang="en-US" dirty="0"/>
              <a:t>Methods</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2023</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1" name="Picture 10" descr="Diagram&#10;&#10;Description automatically generated">
            <a:extLst>
              <a:ext uri="{FF2B5EF4-FFF2-40B4-BE49-F238E27FC236}">
                <a16:creationId xmlns:a16="http://schemas.microsoft.com/office/drawing/2014/main" id="{BBFF3DF9-40B7-4E3B-BC9F-595727D0D455}"/>
              </a:ext>
            </a:extLst>
          </p:cNvPr>
          <p:cNvPicPr>
            <a:picLocks noChangeAspect="1"/>
          </p:cNvPicPr>
          <p:nvPr/>
        </p:nvPicPr>
        <p:blipFill>
          <a:blip r:embed="rId3"/>
          <a:stretch>
            <a:fillRect/>
          </a:stretch>
        </p:blipFill>
        <p:spPr>
          <a:xfrm>
            <a:off x="5304566" y="56775"/>
            <a:ext cx="6612067" cy="6664700"/>
          </a:xfrm>
          <a:prstGeom prst="rect">
            <a:avLst/>
          </a:prstGeom>
        </p:spPr>
      </p:pic>
      <p:sp>
        <p:nvSpPr>
          <p:cNvPr id="5" name="TextBox 4">
            <a:extLst>
              <a:ext uri="{FF2B5EF4-FFF2-40B4-BE49-F238E27FC236}">
                <a16:creationId xmlns:a16="http://schemas.microsoft.com/office/drawing/2014/main" id="{E97020A3-4730-2768-D79E-6C9F4E08D3F1}"/>
              </a:ext>
            </a:extLst>
          </p:cNvPr>
          <p:cNvSpPr txBox="1"/>
          <p:nvPr/>
        </p:nvSpPr>
        <p:spPr>
          <a:xfrm>
            <a:off x="75885" y="671810"/>
            <a:ext cx="5327387" cy="5355312"/>
          </a:xfrm>
          <a:prstGeom prst="rect">
            <a:avLst/>
          </a:prstGeom>
          <a:noFill/>
        </p:spPr>
        <p:txBody>
          <a:bodyPr wrap="square" rtlCol="0">
            <a:spAutoFit/>
          </a:bodyPr>
          <a:lstStyle/>
          <a:p>
            <a:r>
              <a:rPr lang="en-US" b="1" dirty="0"/>
              <a:t>Model:</a:t>
            </a:r>
            <a:r>
              <a:rPr lang="en-US" dirty="0"/>
              <a:t> Random Forest Regression Model</a:t>
            </a:r>
          </a:p>
          <a:p>
            <a:endParaRPr lang="en-US" dirty="0"/>
          </a:p>
          <a:p>
            <a:r>
              <a:rPr lang="en-US" b="1" dirty="0"/>
              <a:t>R</a:t>
            </a:r>
            <a:r>
              <a:rPr lang="en-CN" b="1" dirty="0"/>
              <a:t>esponce variable: </a:t>
            </a:r>
            <a:r>
              <a:rPr lang="en-CN" dirty="0"/>
              <a:t>mosquito numbers in </a:t>
            </a:r>
            <a:r>
              <a:rPr lang="en-US" altLang="zh-CN" dirty="0"/>
              <a:t>185</a:t>
            </a:r>
            <a:r>
              <a:rPr lang="en-CN" dirty="0"/>
              <a:t> towns</a:t>
            </a:r>
          </a:p>
          <a:p>
            <a:endParaRPr lang="en-CN" dirty="0"/>
          </a:p>
          <a:p>
            <a:r>
              <a:rPr lang="en-US" b="1" dirty="0"/>
              <a:t>F</a:t>
            </a:r>
            <a:r>
              <a:rPr lang="en-CN" b="1" dirty="0"/>
              <a:t>actors: </a:t>
            </a:r>
            <a:r>
              <a:rPr lang="en-CN" dirty="0"/>
              <a:t>78 variables (72 landscape variables + 6 climatic variables) after the multicollinearity removement.</a:t>
            </a:r>
          </a:p>
          <a:p>
            <a:endParaRPr lang="en-CN" dirty="0"/>
          </a:p>
          <a:p>
            <a:r>
              <a:rPr lang="en-CN" dirty="0"/>
              <a:t>1. Looping the Random Forest model 1000 times to find out 5 most significant factors</a:t>
            </a:r>
          </a:p>
          <a:p>
            <a:endParaRPr lang="en-CN" dirty="0"/>
          </a:p>
          <a:p>
            <a:r>
              <a:rPr lang="en-CN" dirty="0"/>
              <a:t>2. Train the Random Forest by using these 5 most important factors to reach the lowest RMSE</a:t>
            </a:r>
          </a:p>
          <a:p>
            <a:endParaRPr lang="en-CN" dirty="0"/>
          </a:p>
          <a:p>
            <a:r>
              <a:rPr lang="en-CN" dirty="0"/>
              <a:t>3. Obtain the importance variable plot and partial dependence plots</a:t>
            </a:r>
          </a:p>
          <a:p>
            <a:endParaRPr lang="en-CN" dirty="0"/>
          </a:p>
          <a:p>
            <a:r>
              <a:rPr lang="en-CN" dirty="0"/>
              <a:t>4. Generate the Predicted infected mosquito distribution map at the town level</a:t>
            </a:r>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26" name="Title 1">
            <a:extLst>
              <a:ext uri="{FF2B5EF4-FFF2-40B4-BE49-F238E27FC236}">
                <a16:creationId xmlns:a16="http://schemas.microsoft.com/office/drawing/2014/main" id="{9589BE98-37CC-45C5-BD1F-EC67E86428BA}"/>
              </a:ext>
            </a:extLst>
          </p:cNvPr>
          <p:cNvSpPr txBox="1">
            <a:spLocks/>
          </p:cNvSpPr>
          <p:nvPr/>
        </p:nvSpPr>
        <p:spPr>
          <a:xfrm>
            <a:off x="9824985" y="120580"/>
            <a:ext cx="2263182" cy="113158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Results</a:t>
            </a:r>
          </a:p>
        </p:txBody>
      </p:sp>
      <p:grpSp>
        <p:nvGrpSpPr>
          <p:cNvPr id="53" name="Group 52">
            <a:extLst>
              <a:ext uri="{FF2B5EF4-FFF2-40B4-BE49-F238E27FC236}">
                <a16:creationId xmlns:a16="http://schemas.microsoft.com/office/drawing/2014/main" id="{275C1099-6913-41EF-9715-F67125755842}"/>
              </a:ext>
            </a:extLst>
          </p:cNvPr>
          <p:cNvGrpSpPr/>
          <p:nvPr/>
        </p:nvGrpSpPr>
        <p:grpSpPr>
          <a:xfrm>
            <a:off x="385033" y="408712"/>
            <a:ext cx="10996287" cy="6382605"/>
            <a:chOff x="32820570" y="4754342"/>
            <a:chExt cx="10996287" cy="6378937"/>
          </a:xfrm>
        </p:grpSpPr>
        <p:grpSp>
          <p:nvGrpSpPr>
            <p:cNvPr id="54" name="Group 53">
              <a:extLst>
                <a:ext uri="{FF2B5EF4-FFF2-40B4-BE49-F238E27FC236}">
                  <a16:creationId xmlns:a16="http://schemas.microsoft.com/office/drawing/2014/main" id="{F7765DF8-BF0F-406A-8336-29410BFD5C59}"/>
                </a:ext>
              </a:extLst>
            </p:cNvPr>
            <p:cNvGrpSpPr/>
            <p:nvPr/>
          </p:nvGrpSpPr>
          <p:grpSpPr>
            <a:xfrm>
              <a:off x="32820570" y="4754342"/>
              <a:ext cx="10996287" cy="6040576"/>
              <a:chOff x="32807281" y="4762424"/>
              <a:chExt cx="10996287" cy="6040576"/>
            </a:xfrm>
          </p:grpSpPr>
          <p:grpSp>
            <p:nvGrpSpPr>
              <p:cNvPr id="56" name="Group 55">
                <a:extLst>
                  <a:ext uri="{FF2B5EF4-FFF2-40B4-BE49-F238E27FC236}">
                    <a16:creationId xmlns:a16="http://schemas.microsoft.com/office/drawing/2014/main" id="{CE699BA0-C394-4BAD-ADCA-6C2688DC7AD3}"/>
                  </a:ext>
                </a:extLst>
              </p:cNvPr>
              <p:cNvGrpSpPr/>
              <p:nvPr/>
            </p:nvGrpSpPr>
            <p:grpSpPr>
              <a:xfrm>
                <a:off x="40510679" y="5288218"/>
                <a:ext cx="3292889" cy="2630084"/>
                <a:chOff x="24838050" y="24182604"/>
                <a:chExt cx="4044623" cy="2890953"/>
              </a:xfrm>
            </p:grpSpPr>
            <p:pic>
              <p:nvPicPr>
                <p:cNvPr id="81" name="Picture 80">
                  <a:extLst>
                    <a:ext uri="{FF2B5EF4-FFF2-40B4-BE49-F238E27FC236}">
                      <a16:creationId xmlns:a16="http://schemas.microsoft.com/office/drawing/2014/main" id="{2360E1C2-23D8-4394-ADEE-15F2BDACDF69}"/>
                    </a:ext>
                  </a:extLst>
                </p:cNvPr>
                <p:cNvPicPr>
                  <a:picLocks noChangeAspect="1"/>
                </p:cNvPicPr>
                <p:nvPr/>
              </p:nvPicPr>
              <p:blipFill>
                <a:blip r:embed="rId3"/>
                <a:stretch>
                  <a:fillRect/>
                </a:stretch>
              </p:blipFill>
              <p:spPr>
                <a:xfrm>
                  <a:off x="24838050" y="24490343"/>
                  <a:ext cx="3522910" cy="2583214"/>
                </a:xfrm>
                <a:prstGeom prst="rect">
                  <a:avLst/>
                </a:prstGeom>
              </p:spPr>
            </p:pic>
            <p:sp>
              <p:nvSpPr>
                <p:cNvPr id="82" name="TextBox 81">
                  <a:extLst>
                    <a:ext uri="{FF2B5EF4-FFF2-40B4-BE49-F238E27FC236}">
                      <a16:creationId xmlns:a16="http://schemas.microsoft.com/office/drawing/2014/main" id="{B5254BEB-5CA8-4FDD-8F8E-F1690804C131}"/>
                    </a:ext>
                  </a:extLst>
                </p:cNvPr>
                <p:cNvSpPr txBox="1"/>
                <p:nvPr/>
              </p:nvSpPr>
              <p:spPr>
                <a:xfrm>
                  <a:off x="24838050" y="24182604"/>
                  <a:ext cx="4044623" cy="270487"/>
                </a:xfrm>
                <a:prstGeom prst="rect">
                  <a:avLst/>
                </a:prstGeom>
                <a:noFill/>
              </p:spPr>
              <p:txBody>
                <a:bodyPr wrap="none" rtlCol="0">
                  <a:spAutoFit/>
                </a:bodyPr>
                <a:lstStyle/>
                <a:p>
                  <a:r>
                    <a:rPr lang="en-US" sz="1000" b="1" dirty="0"/>
                    <a:t>Partial Dependence (SD Contiguity Index for Grassland)</a:t>
                  </a:r>
                  <a:endParaRPr lang="en-US" sz="800" b="1" dirty="0"/>
                </a:p>
              </p:txBody>
            </p:sp>
          </p:grpSp>
          <p:grpSp>
            <p:nvGrpSpPr>
              <p:cNvPr id="57" name="Group 56">
                <a:extLst>
                  <a:ext uri="{FF2B5EF4-FFF2-40B4-BE49-F238E27FC236}">
                    <a16:creationId xmlns:a16="http://schemas.microsoft.com/office/drawing/2014/main" id="{55C1DCAF-1624-4BDB-9260-A524B648B54F}"/>
                  </a:ext>
                </a:extLst>
              </p:cNvPr>
              <p:cNvGrpSpPr/>
              <p:nvPr/>
            </p:nvGrpSpPr>
            <p:grpSpPr>
              <a:xfrm>
                <a:off x="36784822" y="5283218"/>
                <a:ext cx="3131314" cy="2728024"/>
                <a:chOff x="20434657" y="24244122"/>
                <a:chExt cx="3846161" cy="2998608"/>
              </a:xfrm>
            </p:grpSpPr>
            <p:grpSp>
              <p:nvGrpSpPr>
                <p:cNvPr id="76" name="Group 75">
                  <a:extLst>
                    <a:ext uri="{FF2B5EF4-FFF2-40B4-BE49-F238E27FC236}">
                      <a16:creationId xmlns:a16="http://schemas.microsoft.com/office/drawing/2014/main" id="{E6EBA922-0B51-4689-8001-85A99B803EDD}"/>
                    </a:ext>
                  </a:extLst>
                </p:cNvPr>
                <p:cNvGrpSpPr/>
                <p:nvPr/>
              </p:nvGrpSpPr>
              <p:grpSpPr>
                <a:xfrm>
                  <a:off x="20549681" y="24244122"/>
                  <a:ext cx="3731137" cy="2782864"/>
                  <a:chOff x="20549681" y="24244122"/>
                  <a:chExt cx="3731137" cy="2782864"/>
                </a:xfrm>
              </p:grpSpPr>
              <p:pic>
                <p:nvPicPr>
                  <p:cNvPr id="79" name="Picture 78">
                    <a:extLst>
                      <a:ext uri="{FF2B5EF4-FFF2-40B4-BE49-F238E27FC236}">
                        <a16:creationId xmlns:a16="http://schemas.microsoft.com/office/drawing/2014/main" id="{9E7D45DB-4406-4EA8-81D3-FDA8E6D3F1CC}"/>
                      </a:ext>
                    </a:extLst>
                  </p:cNvPr>
                  <p:cNvPicPr>
                    <a:picLocks noChangeAspect="1"/>
                  </p:cNvPicPr>
                  <p:nvPr/>
                </p:nvPicPr>
                <p:blipFill>
                  <a:blip r:embed="rId4"/>
                  <a:stretch>
                    <a:fillRect/>
                  </a:stretch>
                </p:blipFill>
                <p:spPr>
                  <a:xfrm>
                    <a:off x="20757908" y="24457645"/>
                    <a:ext cx="3522910" cy="2569341"/>
                  </a:xfrm>
                  <a:prstGeom prst="rect">
                    <a:avLst/>
                  </a:prstGeom>
                </p:spPr>
              </p:pic>
              <p:sp>
                <p:nvSpPr>
                  <p:cNvPr id="80" name="TextBox 79">
                    <a:extLst>
                      <a:ext uri="{FF2B5EF4-FFF2-40B4-BE49-F238E27FC236}">
                        <a16:creationId xmlns:a16="http://schemas.microsoft.com/office/drawing/2014/main" id="{0CAF7AA8-A36E-4B05-AF7A-AEB58C465224}"/>
                      </a:ext>
                    </a:extLst>
                  </p:cNvPr>
                  <p:cNvSpPr txBox="1"/>
                  <p:nvPr/>
                </p:nvSpPr>
                <p:spPr>
                  <a:xfrm>
                    <a:off x="20549681" y="24244122"/>
                    <a:ext cx="3469219" cy="246221"/>
                  </a:xfrm>
                  <a:prstGeom prst="rect">
                    <a:avLst/>
                  </a:prstGeom>
                  <a:noFill/>
                </p:spPr>
                <p:txBody>
                  <a:bodyPr wrap="none" rtlCol="0">
                    <a:spAutoFit/>
                  </a:bodyPr>
                  <a:lstStyle/>
                  <a:p>
                    <a:r>
                      <a:rPr lang="en-US" sz="1000" b="1" dirty="0"/>
                      <a:t>Partial Dependence (Total Edge of Medium Developed Urban)</a:t>
                    </a:r>
                    <a:endParaRPr lang="en-US" sz="800" b="1" dirty="0"/>
                  </a:p>
                </p:txBody>
              </p:sp>
            </p:grpSp>
            <p:sp>
              <p:nvSpPr>
                <p:cNvPr id="77" name="TextBox 76">
                  <a:extLst>
                    <a:ext uri="{FF2B5EF4-FFF2-40B4-BE49-F238E27FC236}">
                      <a16:creationId xmlns:a16="http://schemas.microsoft.com/office/drawing/2014/main" id="{06BC4B0E-E2DC-4E8E-8837-26013BB476D1}"/>
                    </a:ext>
                  </a:extLst>
                </p:cNvPr>
                <p:cNvSpPr txBox="1"/>
                <p:nvPr/>
              </p:nvSpPr>
              <p:spPr>
                <a:xfrm rot="16200000">
                  <a:off x="19563736" y="25525398"/>
                  <a:ext cx="2044273" cy="302431"/>
                </a:xfrm>
                <a:prstGeom prst="rect">
                  <a:avLst/>
                </a:prstGeom>
                <a:noFill/>
              </p:spPr>
              <p:txBody>
                <a:bodyPr wrap="none" rtlCol="0">
                  <a:spAutoFit/>
                </a:bodyPr>
                <a:lstStyle/>
                <a:p>
                  <a:r>
                    <a:rPr lang="en-US" sz="1000" b="1" dirty="0"/>
                    <a:t>number of infected mosquitoes</a:t>
                  </a:r>
                </a:p>
              </p:txBody>
            </p:sp>
            <p:sp>
              <p:nvSpPr>
                <p:cNvPr id="78" name="TextBox 77">
                  <a:extLst>
                    <a:ext uri="{FF2B5EF4-FFF2-40B4-BE49-F238E27FC236}">
                      <a16:creationId xmlns:a16="http://schemas.microsoft.com/office/drawing/2014/main" id="{0508B279-CC9A-47A5-BC25-766CEF23FC53}"/>
                    </a:ext>
                  </a:extLst>
                </p:cNvPr>
                <p:cNvSpPr txBox="1"/>
                <p:nvPr/>
              </p:nvSpPr>
              <p:spPr>
                <a:xfrm>
                  <a:off x="21920965" y="26996509"/>
                  <a:ext cx="514885" cy="246221"/>
                </a:xfrm>
                <a:prstGeom prst="rect">
                  <a:avLst/>
                </a:prstGeom>
                <a:noFill/>
              </p:spPr>
              <p:txBody>
                <a:bodyPr wrap="none" rtlCol="0">
                  <a:spAutoFit/>
                </a:bodyPr>
                <a:lstStyle/>
                <a:p>
                  <a:r>
                    <a:rPr lang="en-US" sz="1000" b="1" dirty="0"/>
                    <a:t>Meter</a:t>
                  </a:r>
                  <a:endParaRPr lang="en-US" sz="800" b="1" dirty="0"/>
                </a:p>
              </p:txBody>
            </p:sp>
          </p:grpSp>
          <p:pic>
            <p:nvPicPr>
              <p:cNvPr id="58" name="Picture 57">
                <a:extLst>
                  <a:ext uri="{FF2B5EF4-FFF2-40B4-BE49-F238E27FC236}">
                    <a16:creationId xmlns:a16="http://schemas.microsoft.com/office/drawing/2014/main" id="{35D9ABB9-879C-4C0D-B84A-E979FC7544A5}"/>
                  </a:ext>
                </a:extLst>
              </p:cNvPr>
              <p:cNvPicPr>
                <a:picLocks noChangeAspect="1"/>
              </p:cNvPicPr>
              <p:nvPr/>
            </p:nvPicPr>
            <p:blipFill>
              <a:blip r:embed="rId5"/>
              <a:stretch>
                <a:fillRect/>
              </a:stretch>
            </p:blipFill>
            <p:spPr>
              <a:xfrm>
                <a:off x="32807281" y="4762424"/>
                <a:ext cx="3646167" cy="3259537"/>
              </a:xfrm>
              <a:prstGeom prst="rect">
                <a:avLst/>
              </a:prstGeom>
            </p:spPr>
          </p:pic>
          <p:grpSp>
            <p:nvGrpSpPr>
              <p:cNvPr id="59" name="Group 58">
                <a:extLst>
                  <a:ext uri="{FF2B5EF4-FFF2-40B4-BE49-F238E27FC236}">
                    <a16:creationId xmlns:a16="http://schemas.microsoft.com/office/drawing/2014/main" id="{9B6D28AF-6D33-4432-B664-CC114C22E2A6}"/>
                  </a:ext>
                </a:extLst>
              </p:cNvPr>
              <p:cNvGrpSpPr/>
              <p:nvPr/>
            </p:nvGrpSpPr>
            <p:grpSpPr>
              <a:xfrm>
                <a:off x="36464231" y="8017251"/>
                <a:ext cx="3189059" cy="2656344"/>
                <a:chOff x="36464231" y="8017251"/>
                <a:chExt cx="3189059" cy="2656344"/>
              </a:xfrm>
            </p:grpSpPr>
            <p:grpSp>
              <p:nvGrpSpPr>
                <p:cNvPr id="72" name="Group 71">
                  <a:extLst>
                    <a:ext uri="{FF2B5EF4-FFF2-40B4-BE49-F238E27FC236}">
                      <a16:creationId xmlns:a16="http://schemas.microsoft.com/office/drawing/2014/main" id="{A218F433-66AE-4781-930D-A9D609DB282F}"/>
                    </a:ext>
                  </a:extLst>
                </p:cNvPr>
                <p:cNvGrpSpPr/>
                <p:nvPr/>
              </p:nvGrpSpPr>
              <p:grpSpPr>
                <a:xfrm>
                  <a:off x="36708239" y="8017251"/>
                  <a:ext cx="2945051" cy="2656344"/>
                  <a:chOff x="26733632" y="26474629"/>
                  <a:chExt cx="2945051" cy="2656344"/>
                </a:xfrm>
              </p:grpSpPr>
              <p:sp>
                <p:nvSpPr>
                  <p:cNvPr id="74" name="TextBox 73">
                    <a:extLst>
                      <a:ext uri="{FF2B5EF4-FFF2-40B4-BE49-F238E27FC236}">
                        <a16:creationId xmlns:a16="http://schemas.microsoft.com/office/drawing/2014/main" id="{D00F9EED-E8D9-460C-92EF-ABED7E7DEE85}"/>
                      </a:ext>
                    </a:extLst>
                  </p:cNvPr>
                  <p:cNvSpPr txBox="1"/>
                  <p:nvPr/>
                </p:nvSpPr>
                <p:spPr>
                  <a:xfrm>
                    <a:off x="27273904" y="26474629"/>
                    <a:ext cx="1666834" cy="224003"/>
                  </a:xfrm>
                  <a:prstGeom prst="rect">
                    <a:avLst/>
                  </a:prstGeom>
                  <a:noFill/>
                </p:spPr>
                <p:txBody>
                  <a:bodyPr wrap="none" rtlCol="0">
                    <a:spAutoFit/>
                  </a:bodyPr>
                  <a:lstStyle/>
                  <a:p>
                    <a:r>
                      <a:rPr lang="en-US" sz="1000" b="1" dirty="0"/>
                      <a:t>Partial Dependence (Median NDVI)</a:t>
                    </a:r>
                    <a:endParaRPr lang="en-US" sz="800" b="1" dirty="0"/>
                  </a:p>
                </p:txBody>
              </p:sp>
              <p:pic>
                <p:nvPicPr>
                  <p:cNvPr id="75" name="Picture 74">
                    <a:extLst>
                      <a:ext uri="{FF2B5EF4-FFF2-40B4-BE49-F238E27FC236}">
                        <a16:creationId xmlns:a16="http://schemas.microsoft.com/office/drawing/2014/main" id="{DB7065C6-A748-4708-8319-D16EB1675A4D}"/>
                      </a:ext>
                    </a:extLst>
                  </p:cNvPr>
                  <p:cNvPicPr>
                    <a:picLocks noChangeAspect="1"/>
                  </p:cNvPicPr>
                  <p:nvPr/>
                </p:nvPicPr>
                <p:blipFill>
                  <a:blip r:embed="rId6"/>
                  <a:stretch>
                    <a:fillRect/>
                  </a:stretch>
                </p:blipFill>
                <p:spPr>
                  <a:xfrm>
                    <a:off x="26733632" y="26732057"/>
                    <a:ext cx="2945051" cy="2398916"/>
                  </a:xfrm>
                  <a:prstGeom prst="rect">
                    <a:avLst/>
                  </a:prstGeom>
                </p:spPr>
              </p:pic>
            </p:grpSp>
            <p:sp>
              <p:nvSpPr>
                <p:cNvPr id="73" name="TextBox 72">
                  <a:extLst>
                    <a:ext uri="{FF2B5EF4-FFF2-40B4-BE49-F238E27FC236}">
                      <a16:creationId xmlns:a16="http://schemas.microsoft.com/office/drawing/2014/main" id="{7F4AE3E8-1E2D-4ADD-97F5-46AF68D1F3E0}"/>
                    </a:ext>
                  </a:extLst>
                </p:cNvPr>
                <p:cNvSpPr txBox="1"/>
                <p:nvPr/>
              </p:nvSpPr>
              <p:spPr>
                <a:xfrm rot="16200000">
                  <a:off x="35657439" y="9272144"/>
                  <a:ext cx="1859805" cy="246221"/>
                </a:xfrm>
                <a:prstGeom prst="rect">
                  <a:avLst/>
                </a:prstGeom>
                <a:noFill/>
              </p:spPr>
              <p:txBody>
                <a:bodyPr wrap="none" rtlCol="0">
                  <a:spAutoFit/>
                </a:bodyPr>
                <a:lstStyle/>
                <a:p>
                  <a:r>
                    <a:rPr lang="en-US" sz="1000" b="1" dirty="0"/>
                    <a:t>number of infected mosquitoes</a:t>
                  </a:r>
                </a:p>
              </p:txBody>
            </p:sp>
          </p:grpSp>
          <p:grpSp>
            <p:nvGrpSpPr>
              <p:cNvPr id="60" name="Group 59">
                <a:extLst>
                  <a:ext uri="{FF2B5EF4-FFF2-40B4-BE49-F238E27FC236}">
                    <a16:creationId xmlns:a16="http://schemas.microsoft.com/office/drawing/2014/main" id="{5836FF38-6CEA-4489-A1DE-061DFF2339D8}"/>
                  </a:ext>
                </a:extLst>
              </p:cNvPr>
              <p:cNvGrpSpPr/>
              <p:nvPr/>
            </p:nvGrpSpPr>
            <p:grpSpPr>
              <a:xfrm>
                <a:off x="33213121" y="8013678"/>
                <a:ext cx="3157692" cy="2789322"/>
                <a:chOff x="33213121" y="8013678"/>
                <a:chExt cx="3157692" cy="2789322"/>
              </a:xfrm>
            </p:grpSpPr>
            <p:grpSp>
              <p:nvGrpSpPr>
                <p:cNvPr id="66" name="Group 65">
                  <a:extLst>
                    <a:ext uri="{FF2B5EF4-FFF2-40B4-BE49-F238E27FC236}">
                      <a16:creationId xmlns:a16="http://schemas.microsoft.com/office/drawing/2014/main" id="{7EA48913-1BCA-4A8B-AD54-EA748B84DDEA}"/>
                    </a:ext>
                  </a:extLst>
                </p:cNvPr>
                <p:cNvGrpSpPr/>
                <p:nvPr/>
              </p:nvGrpSpPr>
              <p:grpSpPr>
                <a:xfrm>
                  <a:off x="33458235" y="8013678"/>
                  <a:ext cx="2912578" cy="2789322"/>
                  <a:chOff x="16386910" y="28237388"/>
                  <a:chExt cx="3577490" cy="3065985"/>
                </a:xfrm>
              </p:grpSpPr>
              <p:grpSp>
                <p:nvGrpSpPr>
                  <p:cNvPr id="68" name="Group 67">
                    <a:extLst>
                      <a:ext uri="{FF2B5EF4-FFF2-40B4-BE49-F238E27FC236}">
                        <a16:creationId xmlns:a16="http://schemas.microsoft.com/office/drawing/2014/main" id="{D27BDB8D-3F8A-4E08-BF92-9E01EE5528E1}"/>
                      </a:ext>
                    </a:extLst>
                  </p:cNvPr>
                  <p:cNvGrpSpPr/>
                  <p:nvPr/>
                </p:nvGrpSpPr>
                <p:grpSpPr>
                  <a:xfrm>
                    <a:off x="16386910" y="28237388"/>
                    <a:ext cx="3577490" cy="2907328"/>
                    <a:chOff x="16386910" y="28237388"/>
                    <a:chExt cx="3577490" cy="2907328"/>
                  </a:xfrm>
                </p:grpSpPr>
                <p:pic>
                  <p:nvPicPr>
                    <p:cNvPr id="70" name="Picture 69">
                      <a:extLst>
                        <a:ext uri="{FF2B5EF4-FFF2-40B4-BE49-F238E27FC236}">
                          <a16:creationId xmlns:a16="http://schemas.microsoft.com/office/drawing/2014/main" id="{E4F9F24E-C753-4DF5-9A53-46B921C34018}"/>
                        </a:ext>
                      </a:extLst>
                    </p:cNvPr>
                    <p:cNvPicPr>
                      <a:picLocks noChangeAspect="1"/>
                    </p:cNvPicPr>
                    <p:nvPr/>
                  </p:nvPicPr>
                  <p:blipFill>
                    <a:blip r:embed="rId7"/>
                    <a:stretch>
                      <a:fillRect/>
                    </a:stretch>
                  </p:blipFill>
                  <p:spPr>
                    <a:xfrm>
                      <a:off x="16386910" y="28507859"/>
                      <a:ext cx="3577490" cy="2636857"/>
                    </a:xfrm>
                    <a:prstGeom prst="rect">
                      <a:avLst/>
                    </a:prstGeom>
                  </p:spPr>
                </p:pic>
                <p:sp>
                  <p:nvSpPr>
                    <p:cNvPr id="71" name="TextBox 70">
                      <a:extLst>
                        <a:ext uri="{FF2B5EF4-FFF2-40B4-BE49-F238E27FC236}">
                          <a16:creationId xmlns:a16="http://schemas.microsoft.com/office/drawing/2014/main" id="{201CD5EA-7576-4289-82E3-43A61A4982F9}"/>
                        </a:ext>
                      </a:extLst>
                    </p:cNvPr>
                    <p:cNvSpPr txBox="1"/>
                    <p:nvPr/>
                  </p:nvSpPr>
                  <p:spPr>
                    <a:xfrm>
                      <a:off x="16386910" y="28237388"/>
                      <a:ext cx="3074881" cy="246221"/>
                    </a:xfrm>
                    <a:prstGeom prst="rect">
                      <a:avLst/>
                    </a:prstGeom>
                    <a:noFill/>
                  </p:spPr>
                  <p:txBody>
                    <a:bodyPr wrap="none" rtlCol="0">
                      <a:spAutoFit/>
                    </a:bodyPr>
                    <a:lstStyle/>
                    <a:p>
                      <a:r>
                        <a:rPr lang="en-US" sz="1000" b="1" dirty="0"/>
                        <a:t>Partial Dependence (Mean Land Surface Temperature)</a:t>
                      </a:r>
                      <a:endParaRPr lang="en-US" sz="800" b="1" dirty="0"/>
                    </a:p>
                  </p:txBody>
                </p:sp>
              </p:grpSp>
              <p:sp>
                <p:nvSpPr>
                  <p:cNvPr id="69" name="TextBox 68">
                    <a:extLst>
                      <a:ext uri="{FF2B5EF4-FFF2-40B4-BE49-F238E27FC236}">
                        <a16:creationId xmlns:a16="http://schemas.microsoft.com/office/drawing/2014/main" id="{23D25E96-80CE-46FE-9A66-5BBEADAC6FEA}"/>
                      </a:ext>
                    </a:extLst>
                  </p:cNvPr>
                  <p:cNvSpPr txBox="1"/>
                  <p:nvPr/>
                </p:nvSpPr>
                <p:spPr>
                  <a:xfrm>
                    <a:off x="17695395" y="31057152"/>
                    <a:ext cx="960519" cy="246221"/>
                  </a:xfrm>
                  <a:prstGeom prst="rect">
                    <a:avLst/>
                  </a:prstGeom>
                  <a:noFill/>
                </p:spPr>
                <p:txBody>
                  <a:bodyPr wrap="none" rtlCol="0">
                    <a:spAutoFit/>
                  </a:bodyPr>
                  <a:lstStyle/>
                  <a:p>
                    <a:r>
                      <a:rPr lang="en-US" sz="1000" b="1" dirty="0"/>
                      <a:t>Degree Celsius</a:t>
                    </a:r>
                    <a:endParaRPr lang="en-US" sz="800" b="1" dirty="0"/>
                  </a:p>
                </p:txBody>
              </p:sp>
            </p:grpSp>
            <p:sp>
              <p:nvSpPr>
                <p:cNvPr id="67" name="TextBox 66">
                  <a:extLst>
                    <a:ext uri="{FF2B5EF4-FFF2-40B4-BE49-F238E27FC236}">
                      <a16:creationId xmlns:a16="http://schemas.microsoft.com/office/drawing/2014/main" id="{2820525A-181A-4E0D-8735-78EA84621B88}"/>
                    </a:ext>
                  </a:extLst>
                </p:cNvPr>
                <p:cNvSpPr txBox="1"/>
                <p:nvPr/>
              </p:nvSpPr>
              <p:spPr>
                <a:xfrm rot="16200000">
                  <a:off x="32406329" y="9300684"/>
                  <a:ext cx="1859805" cy="246221"/>
                </a:xfrm>
                <a:prstGeom prst="rect">
                  <a:avLst/>
                </a:prstGeom>
                <a:noFill/>
              </p:spPr>
              <p:txBody>
                <a:bodyPr wrap="none" rtlCol="0">
                  <a:spAutoFit/>
                </a:bodyPr>
                <a:lstStyle/>
                <a:p>
                  <a:r>
                    <a:rPr lang="en-US" sz="1000" b="1" dirty="0"/>
                    <a:t>number of infected mosquitoes</a:t>
                  </a:r>
                </a:p>
              </p:txBody>
            </p:sp>
          </p:grpSp>
          <p:grpSp>
            <p:nvGrpSpPr>
              <p:cNvPr id="61" name="Group 60">
                <a:extLst>
                  <a:ext uri="{FF2B5EF4-FFF2-40B4-BE49-F238E27FC236}">
                    <a16:creationId xmlns:a16="http://schemas.microsoft.com/office/drawing/2014/main" id="{8DE16F8F-D45E-4A09-9D55-3F3C698E5D36}"/>
                  </a:ext>
                </a:extLst>
              </p:cNvPr>
              <p:cNvGrpSpPr/>
              <p:nvPr/>
            </p:nvGrpSpPr>
            <p:grpSpPr>
              <a:xfrm>
                <a:off x="39653290" y="8026279"/>
                <a:ext cx="3431369" cy="2654483"/>
                <a:chOff x="39653290" y="8026279"/>
                <a:chExt cx="3431369" cy="2654483"/>
              </a:xfrm>
            </p:grpSpPr>
            <p:grpSp>
              <p:nvGrpSpPr>
                <p:cNvPr id="62" name="Group 61">
                  <a:extLst>
                    <a:ext uri="{FF2B5EF4-FFF2-40B4-BE49-F238E27FC236}">
                      <a16:creationId xmlns:a16="http://schemas.microsoft.com/office/drawing/2014/main" id="{2615E0B8-315F-4DF9-B3A3-335412A6BD36}"/>
                    </a:ext>
                  </a:extLst>
                </p:cNvPr>
                <p:cNvGrpSpPr/>
                <p:nvPr/>
              </p:nvGrpSpPr>
              <p:grpSpPr>
                <a:xfrm>
                  <a:off x="39653290" y="8026279"/>
                  <a:ext cx="3431369" cy="2654483"/>
                  <a:chOff x="29710036" y="26521877"/>
                  <a:chExt cx="3431369" cy="2654483"/>
                </a:xfrm>
              </p:grpSpPr>
              <p:pic>
                <p:nvPicPr>
                  <p:cNvPr id="64" name="Picture 63">
                    <a:extLst>
                      <a:ext uri="{FF2B5EF4-FFF2-40B4-BE49-F238E27FC236}">
                        <a16:creationId xmlns:a16="http://schemas.microsoft.com/office/drawing/2014/main" id="{2A5A65D6-04CD-4556-B8DD-0298D96BF0E8}"/>
                      </a:ext>
                    </a:extLst>
                  </p:cNvPr>
                  <p:cNvPicPr>
                    <a:picLocks noChangeAspect="1"/>
                  </p:cNvPicPr>
                  <p:nvPr/>
                </p:nvPicPr>
                <p:blipFill>
                  <a:blip r:embed="rId8"/>
                  <a:stretch>
                    <a:fillRect/>
                  </a:stretch>
                </p:blipFill>
                <p:spPr>
                  <a:xfrm>
                    <a:off x="30212551" y="26777444"/>
                    <a:ext cx="2928854" cy="2398916"/>
                  </a:xfrm>
                  <a:prstGeom prst="rect">
                    <a:avLst/>
                  </a:prstGeom>
                </p:spPr>
              </p:pic>
              <p:sp>
                <p:nvSpPr>
                  <p:cNvPr id="65" name="TextBox 64">
                    <a:extLst>
                      <a:ext uri="{FF2B5EF4-FFF2-40B4-BE49-F238E27FC236}">
                        <a16:creationId xmlns:a16="http://schemas.microsoft.com/office/drawing/2014/main" id="{61ECFED5-A038-4BAA-A3AA-5E56B6C5E7D1}"/>
                      </a:ext>
                    </a:extLst>
                  </p:cNvPr>
                  <p:cNvSpPr txBox="1"/>
                  <p:nvPr/>
                </p:nvSpPr>
                <p:spPr>
                  <a:xfrm>
                    <a:off x="29710036" y="26521877"/>
                    <a:ext cx="3304697" cy="224003"/>
                  </a:xfrm>
                  <a:prstGeom prst="rect">
                    <a:avLst/>
                  </a:prstGeom>
                  <a:noFill/>
                </p:spPr>
                <p:txBody>
                  <a:bodyPr wrap="none" rtlCol="0">
                    <a:spAutoFit/>
                  </a:bodyPr>
                  <a:lstStyle/>
                  <a:p>
                    <a:r>
                      <a:rPr lang="en-US" sz="1000" b="1" dirty="0"/>
                      <a:t>Partial Dependence (Mean Proximity Index of Medium Developed Urban)</a:t>
                    </a:r>
                    <a:endParaRPr lang="en-US" sz="800" b="1" dirty="0"/>
                  </a:p>
                </p:txBody>
              </p:sp>
            </p:grpSp>
            <p:sp>
              <p:nvSpPr>
                <p:cNvPr id="63" name="TextBox 62">
                  <a:extLst>
                    <a:ext uri="{FF2B5EF4-FFF2-40B4-BE49-F238E27FC236}">
                      <a16:creationId xmlns:a16="http://schemas.microsoft.com/office/drawing/2014/main" id="{3F316D56-1C19-44D5-A473-AABF37BB9FB8}"/>
                    </a:ext>
                  </a:extLst>
                </p:cNvPr>
                <p:cNvSpPr txBox="1"/>
                <p:nvPr/>
              </p:nvSpPr>
              <p:spPr>
                <a:xfrm rot="16200000">
                  <a:off x="39130051" y="9300683"/>
                  <a:ext cx="1859805" cy="246221"/>
                </a:xfrm>
                <a:prstGeom prst="rect">
                  <a:avLst/>
                </a:prstGeom>
                <a:noFill/>
              </p:spPr>
              <p:txBody>
                <a:bodyPr wrap="none" rtlCol="0">
                  <a:spAutoFit/>
                </a:bodyPr>
                <a:lstStyle/>
                <a:p>
                  <a:r>
                    <a:rPr lang="en-US" sz="1000" b="1" dirty="0"/>
                    <a:t>number of infected mosquitoes</a:t>
                  </a:r>
                </a:p>
              </p:txBody>
            </p:sp>
          </p:grpSp>
        </p:grpSp>
        <p:sp>
          <p:nvSpPr>
            <p:cNvPr id="55" name="TextBox 54">
              <a:extLst>
                <a:ext uri="{FF2B5EF4-FFF2-40B4-BE49-F238E27FC236}">
                  <a16:creationId xmlns:a16="http://schemas.microsoft.com/office/drawing/2014/main" id="{A133A493-26C1-4560-87D5-72A744DAD49D}"/>
                </a:ext>
              </a:extLst>
            </p:cNvPr>
            <p:cNvSpPr txBox="1"/>
            <p:nvPr/>
          </p:nvSpPr>
          <p:spPr>
            <a:xfrm>
              <a:off x="33869104" y="10794920"/>
              <a:ext cx="8523808" cy="338359"/>
            </a:xfrm>
            <a:prstGeom prst="rect">
              <a:avLst/>
            </a:prstGeom>
            <a:noFill/>
          </p:spPr>
          <p:txBody>
            <a:bodyPr wrap="none" rtlCol="0">
              <a:spAutoFit/>
            </a:bodyPr>
            <a:lstStyle/>
            <a:p>
              <a:r>
                <a:rPr lang="en-US" sz="1600" b="1" dirty="0"/>
                <a:t>The Rank of Important Variables (left 1) and Partial Plots of 5 Topmost Important Features </a:t>
              </a:r>
              <a:endParaRPr lang="en-US" sz="1200" b="1" dirty="0"/>
            </a:p>
          </p:txBody>
        </p:sp>
      </p:grpSp>
      <p:sp>
        <p:nvSpPr>
          <p:cNvPr id="2" name="Rectangle 1">
            <a:extLst>
              <a:ext uri="{FF2B5EF4-FFF2-40B4-BE49-F238E27FC236}">
                <a16:creationId xmlns:a16="http://schemas.microsoft.com/office/drawing/2014/main" id="{1088C818-F58E-A82C-B891-5A3AE37CCC38}"/>
              </a:ext>
            </a:extLst>
          </p:cNvPr>
          <p:cNvSpPr/>
          <p:nvPr/>
        </p:nvSpPr>
        <p:spPr>
          <a:xfrm>
            <a:off x="385033" y="662174"/>
            <a:ext cx="1225808" cy="27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solidFill>
                <a:schemeClr val="tx1"/>
              </a:solidFill>
            </a:endParaRPr>
          </a:p>
        </p:txBody>
      </p:sp>
      <p:sp>
        <p:nvSpPr>
          <p:cNvPr id="3" name="TextBox 2">
            <a:extLst>
              <a:ext uri="{FF2B5EF4-FFF2-40B4-BE49-F238E27FC236}">
                <a16:creationId xmlns:a16="http://schemas.microsoft.com/office/drawing/2014/main" id="{90D011ED-6056-8490-DC7C-603B5303ECB6}"/>
              </a:ext>
            </a:extLst>
          </p:cNvPr>
          <p:cNvSpPr txBox="1"/>
          <p:nvPr/>
        </p:nvSpPr>
        <p:spPr>
          <a:xfrm>
            <a:off x="120582" y="768888"/>
            <a:ext cx="1507008" cy="415498"/>
          </a:xfrm>
          <a:prstGeom prst="rect">
            <a:avLst/>
          </a:prstGeom>
          <a:noFill/>
        </p:spPr>
        <p:txBody>
          <a:bodyPr wrap="square" rtlCol="0">
            <a:spAutoFit/>
          </a:bodyPr>
          <a:lstStyle/>
          <a:p>
            <a:r>
              <a:rPr lang="en-CN" sz="1050" dirty="0"/>
              <a:t>Total Edge of Medium Develop Urban </a:t>
            </a:r>
            <a:endParaRPr lang="en-CN" dirty="0"/>
          </a:p>
        </p:txBody>
      </p:sp>
      <p:sp>
        <p:nvSpPr>
          <p:cNvPr id="4" name="TextBox 3">
            <a:extLst>
              <a:ext uri="{FF2B5EF4-FFF2-40B4-BE49-F238E27FC236}">
                <a16:creationId xmlns:a16="http://schemas.microsoft.com/office/drawing/2014/main" id="{8F322C80-4CB2-4FFB-687F-A2CFE4D3FED7}"/>
              </a:ext>
            </a:extLst>
          </p:cNvPr>
          <p:cNvSpPr txBox="1"/>
          <p:nvPr/>
        </p:nvSpPr>
        <p:spPr>
          <a:xfrm>
            <a:off x="120582" y="1246109"/>
            <a:ext cx="1557183" cy="577081"/>
          </a:xfrm>
          <a:prstGeom prst="rect">
            <a:avLst/>
          </a:prstGeom>
          <a:noFill/>
        </p:spPr>
        <p:txBody>
          <a:bodyPr wrap="square" rtlCol="0">
            <a:spAutoFit/>
          </a:bodyPr>
          <a:lstStyle/>
          <a:p>
            <a:r>
              <a:rPr lang="en-CN" sz="1050" dirty="0"/>
              <a:t>Standard Deviation of Contiguity Index for Grassland</a:t>
            </a:r>
          </a:p>
        </p:txBody>
      </p:sp>
      <p:sp>
        <p:nvSpPr>
          <p:cNvPr id="5" name="TextBox 4">
            <a:extLst>
              <a:ext uri="{FF2B5EF4-FFF2-40B4-BE49-F238E27FC236}">
                <a16:creationId xmlns:a16="http://schemas.microsoft.com/office/drawing/2014/main" id="{06930E80-2CDE-F5E3-EFE8-786FE923B696}"/>
              </a:ext>
            </a:extLst>
          </p:cNvPr>
          <p:cNvSpPr txBox="1"/>
          <p:nvPr/>
        </p:nvSpPr>
        <p:spPr>
          <a:xfrm>
            <a:off x="120582" y="1823190"/>
            <a:ext cx="1507008" cy="415498"/>
          </a:xfrm>
          <a:prstGeom prst="rect">
            <a:avLst/>
          </a:prstGeom>
          <a:noFill/>
        </p:spPr>
        <p:txBody>
          <a:bodyPr wrap="square" rtlCol="0">
            <a:spAutoFit/>
          </a:bodyPr>
          <a:lstStyle/>
          <a:p>
            <a:r>
              <a:rPr lang="en-CN" sz="1050" dirty="0"/>
              <a:t>Mean value of Land Surface Termperature</a:t>
            </a:r>
            <a:endParaRPr lang="en-CN" dirty="0"/>
          </a:p>
        </p:txBody>
      </p:sp>
      <p:sp>
        <p:nvSpPr>
          <p:cNvPr id="6" name="TextBox 5">
            <a:extLst>
              <a:ext uri="{FF2B5EF4-FFF2-40B4-BE49-F238E27FC236}">
                <a16:creationId xmlns:a16="http://schemas.microsoft.com/office/drawing/2014/main" id="{F11D76D6-FB63-65C2-4CA4-8972F2084772}"/>
              </a:ext>
            </a:extLst>
          </p:cNvPr>
          <p:cNvSpPr txBox="1"/>
          <p:nvPr/>
        </p:nvSpPr>
        <p:spPr>
          <a:xfrm>
            <a:off x="117688" y="2422653"/>
            <a:ext cx="1507008" cy="253916"/>
          </a:xfrm>
          <a:prstGeom prst="rect">
            <a:avLst/>
          </a:prstGeom>
          <a:noFill/>
        </p:spPr>
        <p:txBody>
          <a:bodyPr wrap="square" rtlCol="0">
            <a:spAutoFit/>
          </a:bodyPr>
          <a:lstStyle/>
          <a:p>
            <a:r>
              <a:rPr lang="en-CN" sz="1050" dirty="0"/>
              <a:t>Median value of NDVI</a:t>
            </a:r>
            <a:endParaRPr lang="en-CN" dirty="0"/>
          </a:p>
        </p:txBody>
      </p:sp>
      <p:sp>
        <p:nvSpPr>
          <p:cNvPr id="7" name="TextBox 6">
            <a:extLst>
              <a:ext uri="{FF2B5EF4-FFF2-40B4-BE49-F238E27FC236}">
                <a16:creationId xmlns:a16="http://schemas.microsoft.com/office/drawing/2014/main" id="{70DBEBE4-47C1-1D26-14A6-FD6B38AA9647}"/>
              </a:ext>
            </a:extLst>
          </p:cNvPr>
          <p:cNvSpPr txBox="1"/>
          <p:nvPr/>
        </p:nvSpPr>
        <p:spPr>
          <a:xfrm>
            <a:off x="117688" y="2761839"/>
            <a:ext cx="1507008" cy="738664"/>
          </a:xfrm>
          <a:prstGeom prst="rect">
            <a:avLst/>
          </a:prstGeom>
          <a:noFill/>
        </p:spPr>
        <p:txBody>
          <a:bodyPr wrap="square" rtlCol="0">
            <a:spAutoFit/>
          </a:bodyPr>
          <a:lstStyle/>
          <a:p>
            <a:r>
              <a:rPr lang="en-CN" sz="1050" dirty="0"/>
              <a:t>Mean value of Proximity Index of Medium Developed Urban </a:t>
            </a:r>
            <a:endParaRPr lang="en-CN" dirty="0"/>
          </a:p>
        </p:txBody>
      </p:sp>
    </p:spTree>
    <p:extLst>
      <p:ext uri="{BB962C8B-B14F-4D97-AF65-F5344CB8AC3E}">
        <p14:creationId xmlns:p14="http://schemas.microsoft.com/office/powerpoint/2010/main" val="956003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9824985" y="120580"/>
            <a:ext cx="2263182" cy="1131584"/>
          </a:xfrm>
        </p:spPr>
        <p:txBody>
          <a:bodyPr/>
          <a:lstStyle/>
          <a:p>
            <a:r>
              <a:rPr lang="en-US" dirty="0"/>
              <a:t>Results</a:t>
            </a:r>
          </a:p>
        </p:txBody>
      </p:sp>
      <p:grpSp>
        <p:nvGrpSpPr>
          <p:cNvPr id="3" name="Group 2">
            <a:extLst>
              <a:ext uri="{FF2B5EF4-FFF2-40B4-BE49-F238E27FC236}">
                <a16:creationId xmlns:a16="http://schemas.microsoft.com/office/drawing/2014/main" id="{6B56A130-01A0-4D8B-AA89-716D394558E5}"/>
              </a:ext>
            </a:extLst>
          </p:cNvPr>
          <p:cNvGrpSpPr/>
          <p:nvPr/>
        </p:nvGrpSpPr>
        <p:grpSpPr>
          <a:xfrm>
            <a:off x="6095999" y="1252164"/>
            <a:ext cx="5992167" cy="4566745"/>
            <a:chOff x="36318229" y="9457777"/>
            <a:chExt cx="6178062" cy="4386009"/>
          </a:xfrm>
        </p:grpSpPr>
        <p:pic>
          <p:nvPicPr>
            <p:cNvPr id="4" name="Picture 3">
              <a:extLst>
                <a:ext uri="{FF2B5EF4-FFF2-40B4-BE49-F238E27FC236}">
                  <a16:creationId xmlns:a16="http://schemas.microsoft.com/office/drawing/2014/main" id="{912559B3-2A3B-4F1D-A684-60BB6FC498A0}"/>
                </a:ext>
              </a:extLst>
            </p:cNvPr>
            <p:cNvPicPr>
              <a:picLocks noChangeAspect="1"/>
            </p:cNvPicPr>
            <p:nvPr/>
          </p:nvPicPr>
          <p:blipFill>
            <a:blip r:embed="rId3"/>
            <a:stretch>
              <a:fillRect/>
            </a:stretch>
          </p:blipFill>
          <p:spPr>
            <a:xfrm>
              <a:off x="36318229" y="9457777"/>
              <a:ext cx="6178062" cy="4154747"/>
            </a:xfrm>
            <a:prstGeom prst="rect">
              <a:avLst/>
            </a:prstGeom>
          </p:spPr>
        </p:pic>
        <p:sp>
          <p:nvSpPr>
            <p:cNvPr id="5" name="TextBox 4">
              <a:extLst>
                <a:ext uri="{FF2B5EF4-FFF2-40B4-BE49-F238E27FC236}">
                  <a16:creationId xmlns:a16="http://schemas.microsoft.com/office/drawing/2014/main" id="{DFA20200-B178-46BC-A5BF-51563B810648}"/>
                </a:ext>
              </a:extLst>
            </p:cNvPr>
            <p:cNvSpPr txBox="1"/>
            <p:nvPr/>
          </p:nvSpPr>
          <p:spPr>
            <a:xfrm>
              <a:off x="37666979" y="13612524"/>
              <a:ext cx="3273243" cy="231262"/>
            </a:xfrm>
            <a:prstGeom prst="rect">
              <a:avLst/>
            </a:prstGeom>
            <a:noFill/>
          </p:spPr>
          <p:txBody>
            <a:bodyPr wrap="none" rtlCol="0">
              <a:spAutoFit/>
            </a:bodyPr>
            <a:lstStyle/>
            <a:p>
              <a:r>
                <a:rPr lang="en-US" sz="1600" dirty="0"/>
                <a:t>Predicted Infected Mosquitoes in MA at Town Level</a:t>
              </a:r>
              <a:endParaRPr lang="en-US" sz="1200" dirty="0"/>
            </a:p>
          </p:txBody>
        </p:sp>
      </p:grpSp>
      <p:pic>
        <p:nvPicPr>
          <p:cNvPr id="6" name="Picture 5">
            <a:extLst>
              <a:ext uri="{FF2B5EF4-FFF2-40B4-BE49-F238E27FC236}">
                <a16:creationId xmlns:a16="http://schemas.microsoft.com/office/drawing/2014/main" id="{676379FC-8142-B632-157C-FF3C499FA5DF}"/>
              </a:ext>
            </a:extLst>
          </p:cNvPr>
          <p:cNvPicPr>
            <a:picLocks noChangeAspect="1"/>
          </p:cNvPicPr>
          <p:nvPr/>
        </p:nvPicPr>
        <p:blipFill>
          <a:blip r:embed="rId4"/>
          <a:stretch>
            <a:fillRect/>
          </a:stretch>
        </p:blipFill>
        <p:spPr>
          <a:xfrm>
            <a:off x="0" y="1252164"/>
            <a:ext cx="5992168" cy="4325952"/>
          </a:xfrm>
          <a:prstGeom prst="rect">
            <a:avLst/>
          </a:prstGeom>
        </p:spPr>
      </p:pic>
      <p:sp>
        <p:nvSpPr>
          <p:cNvPr id="7" name="TextBox 6">
            <a:extLst>
              <a:ext uri="{FF2B5EF4-FFF2-40B4-BE49-F238E27FC236}">
                <a16:creationId xmlns:a16="http://schemas.microsoft.com/office/drawing/2014/main" id="{082FC19E-BDE8-D03D-5762-D7D162856154}"/>
              </a:ext>
            </a:extLst>
          </p:cNvPr>
          <p:cNvSpPr txBox="1"/>
          <p:nvPr/>
        </p:nvSpPr>
        <p:spPr>
          <a:xfrm>
            <a:off x="1412728" y="5578116"/>
            <a:ext cx="4683270" cy="338554"/>
          </a:xfrm>
          <a:prstGeom prst="rect">
            <a:avLst/>
          </a:prstGeom>
          <a:noFill/>
        </p:spPr>
        <p:txBody>
          <a:bodyPr wrap="none" rtlCol="0">
            <a:spAutoFit/>
          </a:bodyPr>
          <a:lstStyle/>
          <a:p>
            <a:r>
              <a:rPr lang="en-US" sz="1600" dirty="0"/>
              <a:t>Recorded Infected Mosquitoes in MA at Town Level</a:t>
            </a:r>
            <a:endParaRPr lang="en-US" sz="1200" dirty="0"/>
          </a:p>
        </p:txBody>
      </p:sp>
      <p:sp>
        <p:nvSpPr>
          <p:cNvPr id="8" name="TextBox 7">
            <a:extLst>
              <a:ext uri="{FF2B5EF4-FFF2-40B4-BE49-F238E27FC236}">
                <a16:creationId xmlns:a16="http://schemas.microsoft.com/office/drawing/2014/main" id="{5520CD75-1BE3-B288-C55D-666079BD8FDB}"/>
              </a:ext>
            </a:extLst>
          </p:cNvPr>
          <p:cNvSpPr txBox="1"/>
          <p:nvPr/>
        </p:nvSpPr>
        <p:spPr>
          <a:xfrm>
            <a:off x="10904957" y="6185598"/>
            <a:ext cx="1183209" cy="338554"/>
          </a:xfrm>
          <a:prstGeom prst="rect">
            <a:avLst/>
          </a:prstGeom>
          <a:noFill/>
        </p:spPr>
        <p:txBody>
          <a:bodyPr wrap="none" rtlCol="0">
            <a:spAutoFit/>
          </a:bodyPr>
          <a:lstStyle/>
          <a:p>
            <a:r>
              <a:rPr lang="en-US" sz="1600" dirty="0"/>
              <a:t>RMSE: 5.45</a:t>
            </a:r>
            <a:endParaRPr lang="en-US" sz="1200" dirty="0"/>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26" name="Title 1">
            <a:extLst>
              <a:ext uri="{FF2B5EF4-FFF2-40B4-BE49-F238E27FC236}">
                <a16:creationId xmlns:a16="http://schemas.microsoft.com/office/drawing/2014/main" id="{9589BE98-37CC-45C5-BD1F-EC67E86428BA}"/>
              </a:ext>
            </a:extLst>
          </p:cNvPr>
          <p:cNvSpPr txBox="1">
            <a:spLocks/>
          </p:cNvSpPr>
          <p:nvPr/>
        </p:nvSpPr>
        <p:spPr>
          <a:xfrm>
            <a:off x="9824985" y="120580"/>
            <a:ext cx="2263182" cy="113158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Results</a:t>
            </a:r>
          </a:p>
        </p:txBody>
      </p:sp>
      <p:grpSp>
        <p:nvGrpSpPr>
          <p:cNvPr id="27" name="Group 26">
            <a:extLst>
              <a:ext uri="{FF2B5EF4-FFF2-40B4-BE49-F238E27FC236}">
                <a16:creationId xmlns:a16="http://schemas.microsoft.com/office/drawing/2014/main" id="{57BE9C0D-D415-4742-BECD-698B6EBDA5CF}"/>
              </a:ext>
            </a:extLst>
          </p:cNvPr>
          <p:cNvGrpSpPr/>
          <p:nvPr/>
        </p:nvGrpSpPr>
        <p:grpSpPr>
          <a:xfrm>
            <a:off x="586664" y="134551"/>
            <a:ext cx="8442652" cy="6528919"/>
            <a:chOff x="10971976" y="22779203"/>
            <a:chExt cx="12180638" cy="9296403"/>
          </a:xfrm>
        </p:grpSpPr>
        <p:grpSp>
          <p:nvGrpSpPr>
            <p:cNvPr id="30" name="Group 29">
              <a:extLst>
                <a:ext uri="{FF2B5EF4-FFF2-40B4-BE49-F238E27FC236}">
                  <a16:creationId xmlns:a16="http://schemas.microsoft.com/office/drawing/2014/main" id="{1E0FD811-B7BC-4DB5-B933-058AB9D211B4}"/>
                </a:ext>
              </a:extLst>
            </p:cNvPr>
            <p:cNvGrpSpPr/>
            <p:nvPr/>
          </p:nvGrpSpPr>
          <p:grpSpPr>
            <a:xfrm>
              <a:off x="11284202" y="22779203"/>
              <a:ext cx="11868412" cy="8467085"/>
              <a:chOff x="29683855" y="16538177"/>
              <a:chExt cx="12759545" cy="8055363"/>
            </a:xfrm>
          </p:grpSpPr>
          <p:grpSp>
            <p:nvGrpSpPr>
              <p:cNvPr id="32" name="Group 31">
                <a:extLst>
                  <a:ext uri="{FF2B5EF4-FFF2-40B4-BE49-F238E27FC236}">
                    <a16:creationId xmlns:a16="http://schemas.microsoft.com/office/drawing/2014/main" id="{973C9059-02FF-4E02-8258-01B84E0403F1}"/>
                  </a:ext>
                </a:extLst>
              </p:cNvPr>
              <p:cNvGrpSpPr/>
              <p:nvPr/>
            </p:nvGrpSpPr>
            <p:grpSpPr>
              <a:xfrm>
                <a:off x="29683855" y="16538177"/>
                <a:ext cx="12759545" cy="8055363"/>
                <a:chOff x="29683855" y="16538177"/>
                <a:chExt cx="12759545" cy="8055363"/>
              </a:xfrm>
            </p:grpSpPr>
            <p:grpSp>
              <p:nvGrpSpPr>
                <p:cNvPr id="34" name="Group 33">
                  <a:extLst>
                    <a:ext uri="{FF2B5EF4-FFF2-40B4-BE49-F238E27FC236}">
                      <a16:creationId xmlns:a16="http://schemas.microsoft.com/office/drawing/2014/main" id="{54057B97-6FA7-47CF-BC53-4E4BC0CC0750}"/>
                    </a:ext>
                  </a:extLst>
                </p:cNvPr>
                <p:cNvGrpSpPr/>
                <p:nvPr/>
              </p:nvGrpSpPr>
              <p:grpSpPr>
                <a:xfrm>
                  <a:off x="29738337" y="16538177"/>
                  <a:ext cx="12705063" cy="8055363"/>
                  <a:chOff x="29738337" y="16538177"/>
                  <a:chExt cx="12705063" cy="8055363"/>
                </a:xfrm>
              </p:grpSpPr>
              <p:grpSp>
                <p:nvGrpSpPr>
                  <p:cNvPr id="40" name="Group 39">
                    <a:extLst>
                      <a:ext uri="{FF2B5EF4-FFF2-40B4-BE49-F238E27FC236}">
                        <a16:creationId xmlns:a16="http://schemas.microsoft.com/office/drawing/2014/main" id="{1F9D8170-EB02-40D6-8536-7C45E5F7468F}"/>
                      </a:ext>
                    </a:extLst>
                  </p:cNvPr>
                  <p:cNvGrpSpPr/>
                  <p:nvPr/>
                </p:nvGrpSpPr>
                <p:grpSpPr>
                  <a:xfrm>
                    <a:off x="32394805" y="20380728"/>
                    <a:ext cx="6736825" cy="4212812"/>
                    <a:chOff x="29006837" y="9238335"/>
                    <a:chExt cx="6736825" cy="4212812"/>
                  </a:xfrm>
                </p:grpSpPr>
                <p:pic>
                  <p:nvPicPr>
                    <p:cNvPr id="51" name="Picture 50">
                      <a:extLst>
                        <a:ext uri="{FF2B5EF4-FFF2-40B4-BE49-F238E27FC236}">
                          <a16:creationId xmlns:a16="http://schemas.microsoft.com/office/drawing/2014/main" id="{942C9E1A-C989-4659-AC50-A3886D76801A}"/>
                        </a:ext>
                      </a:extLst>
                    </p:cNvPr>
                    <p:cNvPicPr>
                      <a:picLocks noChangeAspect="1"/>
                    </p:cNvPicPr>
                    <p:nvPr/>
                  </p:nvPicPr>
                  <p:blipFill>
                    <a:blip r:embed="rId3"/>
                    <a:stretch>
                      <a:fillRect/>
                    </a:stretch>
                  </p:blipFill>
                  <p:spPr>
                    <a:xfrm>
                      <a:off x="29565600" y="9296400"/>
                      <a:ext cx="6178062" cy="4154747"/>
                    </a:xfrm>
                    <a:prstGeom prst="rect">
                      <a:avLst/>
                    </a:prstGeom>
                  </p:spPr>
                </p:pic>
                <p:sp>
                  <p:nvSpPr>
                    <p:cNvPr id="52" name="TextBox 51">
                      <a:extLst>
                        <a:ext uri="{FF2B5EF4-FFF2-40B4-BE49-F238E27FC236}">
                          <a16:creationId xmlns:a16="http://schemas.microsoft.com/office/drawing/2014/main" id="{F06B81C5-C604-4565-8EA1-0AE2CF43ED90}"/>
                        </a:ext>
                      </a:extLst>
                    </p:cNvPr>
                    <p:cNvSpPr txBox="1"/>
                    <p:nvPr/>
                  </p:nvSpPr>
                  <p:spPr>
                    <a:xfrm>
                      <a:off x="29006837" y="9238335"/>
                      <a:ext cx="4848571" cy="276999"/>
                    </a:xfrm>
                    <a:prstGeom prst="rect">
                      <a:avLst/>
                    </a:prstGeom>
                    <a:noFill/>
                  </p:spPr>
                  <p:txBody>
                    <a:bodyPr wrap="none" rtlCol="0">
                      <a:spAutoFit/>
                    </a:bodyPr>
                    <a:lstStyle/>
                    <a:p>
                      <a:r>
                        <a:rPr lang="en-US" sz="1200" b="1" dirty="0"/>
                        <a:t>Predicted Infected Mosquitoes in 185 Towns (have recorded cases) in MA</a:t>
                      </a:r>
                      <a:endParaRPr lang="en-US" sz="1050" b="1" dirty="0"/>
                    </a:p>
                  </p:txBody>
                </p:sp>
              </p:grpSp>
              <p:pic>
                <p:nvPicPr>
                  <p:cNvPr id="41" name="Picture 40">
                    <a:extLst>
                      <a:ext uri="{FF2B5EF4-FFF2-40B4-BE49-F238E27FC236}">
                        <a16:creationId xmlns:a16="http://schemas.microsoft.com/office/drawing/2014/main" id="{633C3BC0-BFCF-46B8-A749-0CEE42B186E7}"/>
                      </a:ext>
                    </a:extLst>
                  </p:cNvPr>
                  <p:cNvPicPr>
                    <a:picLocks noChangeAspect="1"/>
                  </p:cNvPicPr>
                  <p:nvPr/>
                </p:nvPicPr>
                <p:blipFill>
                  <a:blip r:embed="rId4"/>
                  <a:stretch>
                    <a:fillRect/>
                  </a:stretch>
                </p:blipFill>
                <p:spPr>
                  <a:xfrm>
                    <a:off x="38579819" y="16590202"/>
                    <a:ext cx="3863581" cy="3246536"/>
                  </a:xfrm>
                  <a:prstGeom prst="rect">
                    <a:avLst/>
                  </a:prstGeom>
                </p:spPr>
              </p:pic>
              <p:cxnSp>
                <p:nvCxnSpPr>
                  <p:cNvPr id="42" name="Straight Arrow Connector 41">
                    <a:extLst>
                      <a:ext uri="{FF2B5EF4-FFF2-40B4-BE49-F238E27FC236}">
                        <a16:creationId xmlns:a16="http://schemas.microsoft.com/office/drawing/2014/main" id="{80B11112-F5DC-4F33-89B0-63AC35A8BC31}"/>
                      </a:ext>
                    </a:extLst>
                  </p:cNvPr>
                  <p:cNvCxnSpPr>
                    <a:cxnSpLocks/>
                  </p:cNvCxnSpPr>
                  <p:nvPr/>
                </p:nvCxnSpPr>
                <p:spPr>
                  <a:xfrm flipV="1">
                    <a:off x="37109400" y="20345400"/>
                    <a:ext cx="3387005" cy="16764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43" name="Picture 42">
                    <a:extLst>
                      <a:ext uri="{FF2B5EF4-FFF2-40B4-BE49-F238E27FC236}">
                        <a16:creationId xmlns:a16="http://schemas.microsoft.com/office/drawing/2014/main" id="{D0A0930E-425C-40D3-A8E3-E9056CCA439E}"/>
                      </a:ext>
                    </a:extLst>
                  </p:cNvPr>
                  <p:cNvPicPr>
                    <a:picLocks noChangeAspect="1"/>
                  </p:cNvPicPr>
                  <p:nvPr/>
                </p:nvPicPr>
                <p:blipFill>
                  <a:blip r:embed="rId5"/>
                  <a:stretch>
                    <a:fillRect/>
                  </a:stretch>
                </p:blipFill>
                <p:spPr>
                  <a:xfrm>
                    <a:off x="34819091" y="16538177"/>
                    <a:ext cx="2933703" cy="3263618"/>
                  </a:xfrm>
                  <a:prstGeom prst="rect">
                    <a:avLst/>
                  </a:prstGeom>
                </p:spPr>
              </p:pic>
              <p:cxnSp>
                <p:nvCxnSpPr>
                  <p:cNvPr id="44" name="Straight Arrow Connector 43">
                    <a:extLst>
                      <a:ext uri="{FF2B5EF4-FFF2-40B4-BE49-F238E27FC236}">
                        <a16:creationId xmlns:a16="http://schemas.microsoft.com/office/drawing/2014/main" id="{F59F1A9E-87F8-4D89-BAEE-2AFC848F3BDF}"/>
                      </a:ext>
                    </a:extLst>
                  </p:cNvPr>
                  <p:cNvCxnSpPr>
                    <a:cxnSpLocks/>
                  </p:cNvCxnSpPr>
                  <p:nvPr/>
                </p:nvCxnSpPr>
                <p:spPr>
                  <a:xfrm flipV="1">
                    <a:off x="36042600" y="20345400"/>
                    <a:ext cx="206858" cy="16764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45" name="Picture 44">
                    <a:extLst>
                      <a:ext uri="{FF2B5EF4-FFF2-40B4-BE49-F238E27FC236}">
                        <a16:creationId xmlns:a16="http://schemas.microsoft.com/office/drawing/2014/main" id="{84315273-E73C-46F5-A42C-FEF1743160AD}"/>
                      </a:ext>
                    </a:extLst>
                  </p:cNvPr>
                  <p:cNvPicPr>
                    <a:picLocks noChangeAspect="1"/>
                  </p:cNvPicPr>
                  <p:nvPr/>
                </p:nvPicPr>
                <p:blipFill>
                  <a:blip r:embed="rId6"/>
                  <a:stretch>
                    <a:fillRect/>
                  </a:stretch>
                </p:blipFill>
                <p:spPr>
                  <a:xfrm>
                    <a:off x="29738337" y="16934788"/>
                    <a:ext cx="3731775" cy="2968967"/>
                  </a:xfrm>
                  <a:prstGeom prst="rect">
                    <a:avLst/>
                  </a:prstGeom>
                </p:spPr>
              </p:pic>
              <p:cxnSp>
                <p:nvCxnSpPr>
                  <p:cNvPr id="46" name="Straight Arrow Connector 45">
                    <a:extLst>
                      <a:ext uri="{FF2B5EF4-FFF2-40B4-BE49-F238E27FC236}">
                        <a16:creationId xmlns:a16="http://schemas.microsoft.com/office/drawing/2014/main" id="{86F659E5-8D19-49E1-8B26-940BD669D8D1}"/>
                      </a:ext>
                    </a:extLst>
                  </p:cNvPr>
                  <p:cNvCxnSpPr>
                    <a:cxnSpLocks/>
                    <a:endCxn id="36" idx="2"/>
                  </p:cNvCxnSpPr>
                  <p:nvPr/>
                </p:nvCxnSpPr>
                <p:spPr>
                  <a:xfrm flipH="1" flipV="1">
                    <a:off x="31632354" y="20461950"/>
                    <a:ext cx="2849325" cy="14814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47" name="Picture 46">
                    <a:extLst>
                      <a:ext uri="{FF2B5EF4-FFF2-40B4-BE49-F238E27FC236}">
                        <a16:creationId xmlns:a16="http://schemas.microsoft.com/office/drawing/2014/main" id="{C814D682-A1CD-46F8-84C4-17408E28EBA1}"/>
                      </a:ext>
                    </a:extLst>
                  </p:cNvPr>
                  <p:cNvPicPr>
                    <a:picLocks noChangeAspect="1"/>
                  </p:cNvPicPr>
                  <p:nvPr/>
                </p:nvPicPr>
                <p:blipFill>
                  <a:blip r:embed="rId7"/>
                  <a:stretch>
                    <a:fillRect/>
                  </a:stretch>
                </p:blipFill>
                <p:spPr>
                  <a:xfrm>
                    <a:off x="39454022" y="20878800"/>
                    <a:ext cx="2989378" cy="3080177"/>
                  </a:xfrm>
                  <a:prstGeom prst="rect">
                    <a:avLst/>
                  </a:prstGeom>
                </p:spPr>
              </p:pic>
              <p:cxnSp>
                <p:nvCxnSpPr>
                  <p:cNvPr id="48" name="Straight Arrow Connector 47">
                    <a:extLst>
                      <a:ext uri="{FF2B5EF4-FFF2-40B4-BE49-F238E27FC236}">
                        <a16:creationId xmlns:a16="http://schemas.microsoft.com/office/drawing/2014/main" id="{F53BB8F1-2B7B-483D-89AB-E2F2FA87B3DC}"/>
                      </a:ext>
                    </a:extLst>
                  </p:cNvPr>
                  <p:cNvCxnSpPr>
                    <a:cxnSpLocks/>
                  </p:cNvCxnSpPr>
                  <p:nvPr/>
                </p:nvCxnSpPr>
                <p:spPr>
                  <a:xfrm>
                    <a:off x="36309298" y="21945600"/>
                    <a:ext cx="3050195" cy="49950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49" name="Picture 48">
                    <a:extLst>
                      <a:ext uri="{FF2B5EF4-FFF2-40B4-BE49-F238E27FC236}">
                        <a16:creationId xmlns:a16="http://schemas.microsoft.com/office/drawing/2014/main" id="{1925BE1C-994E-4FCD-941E-97D382F5F48B}"/>
                      </a:ext>
                    </a:extLst>
                  </p:cNvPr>
                  <p:cNvPicPr>
                    <a:picLocks noChangeAspect="1"/>
                  </p:cNvPicPr>
                  <p:nvPr/>
                </p:nvPicPr>
                <p:blipFill>
                  <a:blip r:embed="rId8"/>
                  <a:stretch>
                    <a:fillRect/>
                  </a:stretch>
                </p:blipFill>
                <p:spPr>
                  <a:xfrm>
                    <a:off x="29750158" y="21096967"/>
                    <a:ext cx="3136368" cy="2696273"/>
                  </a:xfrm>
                  <a:prstGeom prst="rect">
                    <a:avLst/>
                  </a:prstGeom>
                </p:spPr>
              </p:pic>
              <p:cxnSp>
                <p:nvCxnSpPr>
                  <p:cNvPr id="50" name="Straight Arrow Connector 49">
                    <a:extLst>
                      <a:ext uri="{FF2B5EF4-FFF2-40B4-BE49-F238E27FC236}">
                        <a16:creationId xmlns:a16="http://schemas.microsoft.com/office/drawing/2014/main" id="{2ED35182-7CA7-40EC-97C9-4A771F4D895F}"/>
                      </a:ext>
                    </a:extLst>
                  </p:cNvPr>
                  <p:cNvCxnSpPr>
                    <a:cxnSpLocks/>
                    <a:endCxn id="51" idx="1"/>
                  </p:cNvCxnSpPr>
                  <p:nvPr/>
                </p:nvCxnSpPr>
                <p:spPr>
                  <a:xfrm flipH="1">
                    <a:off x="32953568" y="22021800"/>
                    <a:ext cx="1184032" cy="49436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sp>
              <p:nvSpPr>
                <p:cNvPr id="35" name="TextBox 34">
                  <a:extLst>
                    <a:ext uri="{FF2B5EF4-FFF2-40B4-BE49-F238E27FC236}">
                      <a16:creationId xmlns:a16="http://schemas.microsoft.com/office/drawing/2014/main" id="{E8D65E36-AC92-4CB9-BE5E-866939871670}"/>
                    </a:ext>
                  </a:extLst>
                </p:cNvPr>
                <p:cNvSpPr txBox="1"/>
                <p:nvPr/>
              </p:nvSpPr>
              <p:spPr>
                <a:xfrm>
                  <a:off x="29683855" y="23780160"/>
                  <a:ext cx="3202671" cy="542006"/>
                </a:xfrm>
                <a:prstGeom prst="rect">
                  <a:avLst/>
                </a:prstGeom>
                <a:noFill/>
              </p:spPr>
              <p:txBody>
                <a:bodyPr wrap="square" rtlCol="0">
                  <a:spAutoFit/>
                </a:bodyPr>
                <a:lstStyle/>
                <a:p>
                  <a:r>
                    <a:rPr lang="en-US" sz="1000" dirty="0"/>
                    <a:t>Becket Town: 1 case (real), 5 cases (predicted)</a:t>
                  </a:r>
                  <a:endParaRPr lang="en-US" sz="800" dirty="0"/>
                </a:p>
              </p:txBody>
            </p:sp>
            <p:sp>
              <p:nvSpPr>
                <p:cNvPr id="36" name="TextBox 35">
                  <a:extLst>
                    <a:ext uri="{FF2B5EF4-FFF2-40B4-BE49-F238E27FC236}">
                      <a16:creationId xmlns:a16="http://schemas.microsoft.com/office/drawing/2014/main" id="{AC801EF4-D00D-4241-86B6-C26E6CF43A20}"/>
                    </a:ext>
                  </a:extLst>
                </p:cNvPr>
                <p:cNvSpPr txBox="1"/>
                <p:nvPr/>
              </p:nvSpPr>
              <p:spPr>
                <a:xfrm>
                  <a:off x="29908666" y="19919944"/>
                  <a:ext cx="3447377" cy="542006"/>
                </a:xfrm>
                <a:prstGeom prst="rect">
                  <a:avLst/>
                </a:prstGeom>
                <a:noFill/>
              </p:spPr>
              <p:txBody>
                <a:bodyPr wrap="square" rtlCol="0">
                  <a:spAutoFit/>
                </a:bodyPr>
                <a:lstStyle/>
                <a:p>
                  <a:r>
                    <a:rPr lang="en-US" sz="1000" dirty="0"/>
                    <a:t>Northampton Town: 38 case (real), 23 cases (predicted)</a:t>
                  </a:r>
                  <a:endParaRPr lang="en-US" sz="800" dirty="0"/>
                </a:p>
              </p:txBody>
            </p:sp>
            <p:sp>
              <p:nvSpPr>
                <p:cNvPr id="37" name="TextBox 36">
                  <a:extLst>
                    <a:ext uri="{FF2B5EF4-FFF2-40B4-BE49-F238E27FC236}">
                      <a16:creationId xmlns:a16="http://schemas.microsoft.com/office/drawing/2014/main" id="{B0A63B4A-2EC8-4D37-A6D3-A203905CC626}"/>
                    </a:ext>
                  </a:extLst>
                </p:cNvPr>
                <p:cNvSpPr txBox="1"/>
                <p:nvPr/>
              </p:nvSpPr>
              <p:spPr>
                <a:xfrm>
                  <a:off x="39246331" y="23951909"/>
                  <a:ext cx="3197069" cy="542006"/>
                </a:xfrm>
                <a:prstGeom prst="rect">
                  <a:avLst/>
                </a:prstGeom>
                <a:noFill/>
              </p:spPr>
              <p:txBody>
                <a:bodyPr wrap="square" rtlCol="0">
                  <a:spAutoFit/>
                </a:bodyPr>
                <a:lstStyle/>
                <a:p>
                  <a:r>
                    <a:rPr lang="en-US" sz="1000" dirty="0"/>
                    <a:t>Northborough Town: 10 case (real), 8 cases (predicted)</a:t>
                  </a:r>
                  <a:endParaRPr lang="en-US" sz="800" dirty="0"/>
                </a:p>
              </p:txBody>
            </p:sp>
            <p:sp>
              <p:nvSpPr>
                <p:cNvPr id="38" name="TextBox 37">
                  <a:extLst>
                    <a:ext uri="{FF2B5EF4-FFF2-40B4-BE49-F238E27FC236}">
                      <a16:creationId xmlns:a16="http://schemas.microsoft.com/office/drawing/2014/main" id="{2354D49D-50C1-4B1A-9556-CFBC0971C613}"/>
                    </a:ext>
                  </a:extLst>
                </p:cNvPr>
                <p:cNvSpPr txBox="1"/>
                <p:nvPr/>
              </p:nvSpPr>
              <p:spPr>
                <a:xfrm>
                  <a:off x="38672991" y="19837873"/>
                  <a:ext cx="3770409" cy="542006"/>
                </a:xfrm>
                <a:prstGeom prst="rect">
                  <a:avLst/>
                </a:prstGeom>
                <a:noFill/>
              </p:spPr>
              <p:txBody>
                <a:bodyPr wrap="square" rtlCol="0">
                  <a:spAutoFit/>
                </a:bodyPr>
                <a:lstStyle/>
                <a:p>
                  <a:r>
                    <a:rPr lang="en-US" sz="1000" dirty="0"/>
                    <a:t>Boston Town: 151 case (real), 102 cases (predicted)</a:t>
                  </a:r>
                  <a:endParaRPr lang="en-US" sz="800" dirty="0"/>
                </a:p>
              </p:txBody>
            </p:sp>
            <p:sp>
              <p:nvSpPr>
                <p:cNvPr id="39" name="TextBox 38">
                  <a:extLst>
                    <a:ext uri="{FF2B5EF4-FFF2-40B4-BE49-F238E27FC236}">
                      <a16:creationId xmlns:a16="http://schemas.microsoft.com/office/drawing/2014/main" id="{8025548D-F0DB-4305-B6EC-DAEB097E3795}"/>
                    </a:ext>
                  </a:extLst>
                </p:cNvPr>
                <p:cNvSpPr txBox="1"/>
                <p:nvPr/>
              </p:nvSpPr>
              <p:spPr>
                <a:xfrm>
                  <a:off x="34868623" y="19749894"/>
                  <a:ext cx="3206426" cy="542006"/>
                </a:xfrm>
                <a:prstGeom prst="rect">
                  <a:avLst/>
                </a:prstGeom>
                <a:noFill/>
              </p:spPr>
              <p:txBody>
                <a:bodyPr wrap="square" rtlCol="0">
                  <a:spAutoFit/>
                </a:bodyPr>
                <a:lstStyle/>
                <a:p>
                  <a:r>
                    <a:rPr lang="en-US" sz="1000" dirty="0"/>
                    <a:t>Worcester Town: 68 case (real), 62 cases (predicted)</a:t>
                  </a:r>
                  <a:endParaRPr lang="en-US" sz="800" dirty="0"/>
                </a:p>
              </p:txBody>
            </p:sp>
          </p:grpSp>
          <p:pic>
            <p:nvPicPr>
              <p:cNvPr id="33" name="Picture 32">
                <a:extLst>
                  <a:ext uri="{FF2B5EF4-FFF2-40B4-BE49-F238E27FC236}">
                    <a16:creationId xmlns:a16="http://schemas.microsoft.com/office/drawing/2014/main" id="{7293D073-268E-48B1-A8F0-B4C6185F00E8}"/>
                  </a:ext>
                </a:extLst>
              </p:cNvPr>
              <p:cNvPicPr>
                <a:picLocks noChangeAspect="1"/>
              </p:cNvPicPr>
              <p:nvPr/>
            </p:nvPicPr>
            <p:blipFill>
              <a:blip r:embed="rId9"/>
              <a:stretch>
                <a:fillRect/>
              </a:stretch>
            </p:blipFill>
            <p:spPr>
              <a:xfrm>
                <a:off x="41462194" y="18821702"/>
                <a:ext cx="981206" cy="1037923"/>
              </a:xfrm>
              <a:prstGeom prst="rect">
                <a:avLst/>
              </a:prstGeom>
            </p:spPr>
          </p:pic>
        </p:grpSp>
        <p:sp>
          <p:nvSpPr>
            <p:cNvPr id="29" name="TextBox 28">
              <a:extLst>
                <a:ext uri="{FF2B5EF4-FFF2-40B4-BE49-F238E27FC236}">
                  <a16:creationId xmlns:a16="http://schemas.microsoft.com/office/drawing/2014/main" id="{307BEF7A-627D-4842-B1ED-EB57025C4031}"/>
                </a:ext>
              </a:extLst>
            </p:cNvPr>
            <p:cNvSpPr txBox="1"/>
            <p:nvPr/>
          </p:nvSpPr>
          <p:spPr>
            <a:xfrm>
              <a:off x="10971976" y="31242956"/>
              <a:ext cx="12180637" cy="832650"/>
            </a:xfrm>
            <a:prstGeom prst="rect">
              <a:avLst/>
            </a:prstGeom>
            <a:noFill/>
          </p:spPr>
          <p:txBody>
            <a:bodyPr wrap="square" rtlCol="0">
              <a:spAutoFit/>
            </a:bodyPr>
            <a:lstStyle/>
            <a:p>
              <a:pPr algn="ctr"/>
              <a:r>
                <a:rPr lang="en-US" sz="1600" dirty="0"/>
                <a:t> Predicted Infected Mosquitoes in 185 towns and the land cover maps of 5 towns (Northampton, Worcester, Boston, Becket, and Northborough) </a:t>
              </a:r>
              <a:endParaRPr lang="en-US" sz="1200" dirty="0"/>
            </a:p>
          </p:txBody>
        </p:sp>
      </p:grpSp>
    </p:spTree>
    <p:extLst>
      <p:ext uri="{BB962C8B-B14F-4D97-AF65-F5344CB8AC3E}">
        <p14:creationId xmlns:p14="http://schemas.microsoft.com/office/powerpoint/2010/main" val="2631123887"/>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3.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4930</TotalTime>
  <Words>2379</Words>
  <Application>Microsoft Macintosh PowerPoint</Application>
  <PresentationFormat>Widescreen</PresentationFormat>
  <Paragraphs>155</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Söhne</vt:lpstr>
      <vt:lpstr>Arial</vt:lpstr>
      <vt:lpstr>Calibri</vt:lpstr>
      <vt:lpstr>Tahoma</vt:lpstr>
      <vt:lpstr>Tenorite</vt:lpstr>
      <vt:lpstr>Monoline</vt:lpstr>
      <vt:lpstr>The Effects of Landscape Characteristics and Climate Variables on West Nile Virus Infection Risk in Massachusetts</vt:lpstr>
      <vt:lpstr>Introduction</vt:lpstr>
      <vt:lpstr>Study Area and Infected Mosquitoes</vt:lpstr>
      <vt:lpstr>Objectives</vt:lpstr>
      <vt:lpstr>DAta</vt:lpstr>
      <vt:lpstr>Methods</vt:lpstr>
      <vt:lpstr>PowerPoint Presentation</vt:lpstr>
      <vt:lpstr>Results</vt:lpstr>
      <vt:lpstr>PowerPoint Presentation</vt:lpstr>
      <vt:lpstr>Discussion</vt:lpstr>
      <vt:lpstr>Conclusion</vt:lpstr>
      <vt:lpstr>Acknowledge</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Effects of Landscape Characteristics and Climate Variables on West Nile Virus Infection Risk in Massachusetts</dc:title>
  <dc:creator>Li, Vanchy</dc:creator>
  <cp:lastModifiedBy>Li, Vanchy</cp:lastModifiedBy>
  <cp:revision>10</cp:revision>
  <dcterms:created xsi:type="dcterms:W3CDTF">2023-08-08T02:15:36Z</dcterms:created>
  <dcterms:modified xsi:type="dcterms:W3CDTF">2023-08-17T03:34:22Z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